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08" r:id="rId5"/>
    <p:sldMasterId id="2147483701" r:id="rId6"/>
    <p:sldMasterId id="2147483661" r:id="rId7"/>
    <p:sldMasterId id="2147483686" r:id="rId8"/>
    <p:sldMasterId id="2147483710" r:id="rId9"/>
    <p:sldMasterId id="2147483723" r:id="rId10"/>
    <p:sldMasterId id="2147483726" r:id="rId11"/>
  </p:sldMasterIdLst>
  <p:notesMasterIdLst>
    <p:notesMasterId r:id="rId43"/>
  </p:notesMasterIdLst>
  <p:handoutMasterIdLst>
    <p:handoutMasterId r:id="rId44"/>
  </p:handoutMasterIdLst>
  <p:sldIdLst>
    <p:sldId id="256" r:id="rId12"/>
    <p:sldId id="301" r:id="rId13"/>
    <p:sldId id="275" r:id="rId14"/>
    <p:sldId id="303" r:id="rId15"/>
    <p:sldId id="300" r:id="rId16"/>
    <p:sldId id="299" r:id="rId17"/>
    <p:sldId id="302" r:id="rId18"/>
    <p:sldId id="379" r:id="rId19"/>
    <p:sldId id="316" r:id="rId20"/>
    <p:sldId id="344" r:id="rId21"/>
    <p:sldId id="383" r:id="rId22"/>
    <p:sldId id="385" r:id="rId23"/>
    <p:sldId id="352" r:id="rId24"/>
    <p:sldId id="354" r:id="rId25"/>
    <p:sldId id="358" r:id="rId26"/>
    <p:sldId id="380" r:id="rId27"/>
    <p:sldId id="381" r:id="rId28"/>
    <p:sldId id="382" r:id="rId29"/>
    <p:sldId id="364" r:id="rId30"/>
    <p:sldId id="365" r:id="rId31"/>
    <p:sldId id="366" r:id="rId32"/>
    <p:sldId id="367" r:id="rId33"/>
    <p:sldId id="363" r:id="rId34"/>
    <p:sldId id="378" r:id="rId35"/>
    <p:sldId id="384" r:id="rId36"/>
    <p:sldId id="374" r:id="rId37"/>
    <p:sldId id="375" r:id="rId38"/>
    <p:sldId id="376" r:id="rId39"/>
    <p:sldId id="377" r:id="rId40"/>
    <p:sldId id="274" r:id="rId41"/>
    <p:sldId id="298" r:id="rId4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52CEA-C49A-4796-ADB7-E29EEA76AF71}">
          <p14:sldIdLst>
            <p14:sldId id="256"/>
          </p14:sldIdLst>
        </p14:section>
        <p14:section name="Question 1" id="{20611DAE-62FE-44E7-A2ED-76AA70C5B1E4}">
          <p14:sldIdLst>
            <p14:sldId id="301"/>
            <p14:sldId id="275"/>
            <p14:sldId id="303"/>
            <p14:sldId id="300"/>
            <p14:sldId id="299"/>
            <p14:sldId id="302"/>
            <p14:sldId id="379"/>
          </p14:sldIdLst>
        </p14:section>
        <p14:section name="Question 2" id="{BF028D2B-1251-4EE1-9633-A59E87CEEF6B}">
          <p14:sldIdLst>
            <p14:sldId id="316"/>
            <p14:sldId id="344"/>
            <p14:sldId id="383"/>
            <p14:sldId id="385"/>
            <p14:sldId id="352"/>
            <p14:sldId id="354"/>
          </p14:sldIdLst>
        </p14:section>
        <p14:section name="Question 3" id="{A991CB17-A6C3-4497-B7FC-191E70385FE0}">
          <p14:sldIdLst>
            <p14:sldId id="358"/>
            <p14:sldId id="380"/>
            <p14:sldId id="381"/>
            <p14:sldId id="382"/>
          </p14:sldIdLst>
        </p14:section>
        <p14:section name="Question 4" id="{6385790A-0E44-44A8-921E-F108B57F70AB}">
          <p14:sldIdLst>
            <p14:sldId id="364"/>
            <p14:sldId id="365"/>
            <p14:sldId id="366"/>
            <p14:sldId id="367"/>
            <p14:sldId id="363"/>
          </p14:sldIdLst>
        </p14:section>
        <p14:section name="Question 5" id="{45634173-BCB4-487F-BFAA-AF5FA8F2DB4D}">
          <p14:sldIdLst>
            <p14:sldId id="378"/>
            <p14:sldId id="384"/>
            <p14:sldId id="374"/>
            <p14:sldId id="375"/>
            <p14:sldId id="376"/>
            <p14:sldId id="377"/>
            <p14:sldId id="274"/>
          </p14:sldIdLst>
        </p14:section>
        <p14:section name="Appendix" id="{ADB4D6BC-9381-41A4-98DD-48F3058B84C8}">
          <p14:sldIdLst>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CAB410-2465-A8E6-0B53-475582B532F6}" name="Priyaja Shankar Jena" initials="" userId="S::pjena@umass.edu::d3337322-1404-4521-a5a4-6e4052bce57e" providerId="AD"/>
  <p188:author id="{8CFBF4A1-E1F8-EF1D-0206-D2CA78E42621}" name="Ameya Desai" initials="" userId="S::ameyadesai@umass.edu::3e5bb343-0c11-439a-89ee-c8b38e2b695c" providerId="AD"/>
  <p188:author id="{3FE6ACB5-2CB1-765F-4D75-2ADD82884DE4}" name="SB" initials="SB" userId="SB" providerId="None"/>
  <p188:author id="{972444CD-255F-7632-438D-09CDFD5A9D64}" name="Pranay Charan Kolasani" initials="" userId="S::pkolasani@umass.edu::9b21c6f9-0593-47e1-8434-8ea205cf8edc" providerId="AD"/>
  <p188:author id="{BF4B0DED-41A3-8C0C-8DAF-873625A2E8F1}" name="Venkata Ramya Maddineni" initials="" userId="S::vmaddineni@umass.edu::781b93bd-c78f-4fb3-a9b0-c76b5234d4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0513"/>
    <a:srgbClr val="A92323"/>
    <a:srgbClr val="881C1C"/>
    <a:srgbClr val="9F2121"/>
    <a:srgbClr val="8A2332"/>
    <a:srgbClr val="505759"/>
    <a:srgbClr val="7283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CC3CE-2510-29E7-3F7D-C275C80BDC73}" v="15" dt="2024-03-06T15:48:02.579"/>
    <p1510:client id="{1C9772F8-1610-48E0-9E9F-F59F219105E8}" v="241" dt="2024-03-06T01:16:30.543"/>
    <p1510:client id="{2BFA45D3-6505-B4EC-3F5E-E7CE4842EB02}" v="4" dt="2024-03-06T15:39:21.552"/>
    <p1510:client id="{54EEF277-ACE8-48B6-9C82-29B7C93547E9}" v="16" dt="2024-03-06T00:05:44.757"/>
    <p1510:client id="{59549BF7-8C5C-1B51-6672-1AAE6B03FF74}" v="4" dt="2024-03-06T15:25:17.520"/>
    <p1510:client id="{742CE8F2-99F0-42AB-DBE0-FB294F70CF42}" v="901" dt="2024-03-06T17:08:22.365"/>
    <p1510:client id="{781C6352-72B7-4E9D-A110-C4282CBA932C}" v="258" dt="2024-03-06T18:48:43.496"/>
    <p1510:client id="{89276020-02C5-4146-9EA5-13E740B8F1BC}" v="259" dt="2024-03-06T08:51:43.083"/>
    <p1510:client id="{8C557987-427B-488F-990D-43D60B299FFD}" v="971" vWet="973" dt="2024-03-06T18:38:25.646"/>
    <p1510:client id="{AE19C209-41CB-CA4B-C47A-FB21C487EC20}" v="322" dt="2024-03-06T14:27:48.154"/>
    <p1510:client id="{C7C56E96-CAC3-F8FC-20A3-4E2EDB451ACC}" v="263" dt="2024-03-06T15:23:24.147"/>
    <p1510:client id="{C971B74F-346F-45F3-AE27-8569E13BDAEE}" v="189" dt="2024-03-06T18:43:34.619"/>
    <p1510:client id="{CF44A8D1-E210-37F0-FC5C-6A509D7D68B1}" v="9" dt="2024-03-06T14:41:56.182"/>
    <p1510:client id="{EC066A88-C71B-72FA-59B4-A83A461180E4}" v="8" dt="2024-03-06T14:31:45.863"/>
    <p1510:client id="{FBCC1D7A-6F77-4CCD-9E11-4C157768C9C0}" v="11" dt="2024-03-06T09:07:55.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62038" autoAdjust="0"/>
  </p:normalViewPr>
  <p:slideViewPr>
    <p:cSldViewPr snapToGrid="0">
      <p:cViewPr varScale="1">
        <p:scale>
          <a:sx n="50" d="100"/>
          <a:sy n="50" d="100"/>
        </p:scale>
        <p:origin x="1272" y="2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wanth Nomula" userId="c0b2c43bc684bbf2" providerId="LiveId" clId="{2CC6F7E8-29A6-4D45-961C-D6B603ACBDBA}"/>
    <pc:docChg chg="modSld">
      <pc:chgData name="Yashwanth Nomula" userId="c0b2c43bc684bbf2" providerId="LiveId" clId="{2CC6F7E8-29A6-4D45-961C-D6B603ACBDBA}" dt="2024-03-06T19:20:40.380" v="19" actId="20577"/>
      <pc:docMkLst>
        <pc:docMk/>
      </pc:docMkLst>
      <pc:sldChg chg="modNotesTx">
        <pc:chgData name="Yashwanth Nomula" userId="c0b2c43bc684bbf2" providerId="LiveId" clId="{2CC6F7E8-29A6-4D45-961C-D6B603ACBDBA}" dt="2024-03-06T19:20:40.380" v="19" actId="20577"/>
        <pc:sldMkLst>
          <pc:docMk/>
          <pc:sldMk cId="311385930" sldId="38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E59B2-D24F-4B22-AB93-EF05D02C0B9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92247E-9144-4957-88E7-57828433A9DC}">
      <dgm:prSet/>
      <dgm:spPr/>
      <dgm:t>
        <a:bodyPr/>
        <a:lstStyle/>
        <a:p>
          <a:pPr>
            <a:defRPr cap="all"/>
          </a:pPr>
          <a:r>
            <a:rPr lang="en-US" b="0" i="0" dirty="0">
              <a:latin typeface="+mn-lt"/>
            </a:rPr>
            <a:t>55% of Total Assets​</a:t>
          </a:r>
          <a:endParaRPr lang="en-US" dirty="0">
            <a:latin typeface="+mn-lt"/>
          </a:endParaRPr>
        </a:p>
      </dgm:t>
    </dgm:pt>
    <dgm:pt modelId="{20181B22-0425-481E-8446-4512B7309C1D}" type="parTrans" cxnId="{264E1533-BB52-4246-8B6D-11E4C5B99444}">
      <dgm:prSet/>
      <dgm:spPr/>
      <dgm:t>
        <a:bodyPr/>
        <a:lstStyle/>
        <a:p>
          <a:endParaRPr lang="en-US"/>
        </a:p>
      </dgm:t>
    </dgm:pt>
    <dgm:pt modelId="{ECC0386A-96E1-4A31-9E31-406AAB3C08E7}" type="sibTrans" cxnId="{264E1533-BB52-4246-8B6D-11E4C5B99444}">
      <dgm:prSet/>
      <dgm:spPr/>
      <dgm:t>
        <a:bodyPr/>
        <a:lstStyle/>
        <a:p>
          <a:endParaRPr lang="en-US"/>
        </a:p>
      </dgm:t>
    </dgm:pt>
    <dgm:pt modelId="{ACAE84A9-90DC-4788-85D7-29966477F965}">
      <dgm:prSet/>
      <dgm:spPr/>
      <dgm:t>
        <a:bodyPr/>
        <a:lstStyle/>
        <a:p>
          <a:pPr>
            <a:defRPr cap="all"/>
          </a:pPr>
          <a:r>
            <a:rPr lang="en-US" b="0" i="0">
              <a:latin typeface="+mn-lt"/>
            </a:rPr>
            <a:t>$130B Contribution to Economy​</a:t>
          </a:r>
          <a:endParaRPr lang="en-US">
            <a:latin typeface="+mn-lt"/>
          </a:endParaRPr>
        </a:p>
      </dgm:t>
    </dgm:pt>
    <dgm:pt modelId="{58B1E448-B14D-402D-9F26-BFA6D7B1595E}" type="parTrans" cxnId="{04F7109B-0A87-472C-B659-333505410946}">
      <dgm:prSet/>
      <dgm:spPr/>
      <dgm:t>
        <a:bodyPr/>
        <a:lstStyle/>
        <a:p>
          <a:endParaRPr lang="en-US"/>
        </a:p>
      </dgm:t>
    </dgm:pt>
    <dgm:pt modelId="{852C619A-ADA7-48AF-BA9B-E317552DA753}" type="sibTrans" cxnId="{04F7109B-0A87-472C-B659-333505410946}">
      <dgm:prSet/>
      <dgm:spPr/>
      <dgm:t>
        <a:bodyPr/>
        <a:lstStyle/>
        <a:p>
          <a:endParaRPr lang="en-US"/>
        </a:p>
      </dgm:t>
    </dgm:pt>
    <dgm:pt modelId="{5C7064A8-6176-4C72-93D1-00812B2181B8}">
      <dgm:prSet/>
      <dgm:spPr/>
      <dgm:t>
        <a:bodyPr/>
        <a:lstStyle/>
        <a:p>
          <a:pPr>
            <a:defRPr cap="all"/>
          </a:pPr>
          <a:r>
            <a:rPr lang="en-US" b="0" i="0">
              <a:latin typeface="+mn-lt"/>
            </a:rPr>
            <a:t>9% of GDP​</a:t>
          </a:r>
          <a:endParaRPr lang="en-US">
            <a:latin typeface="+mn-lt"/>
          </a:endParaRPr>
        </a:p>
      </dgm:t>
    </dgm:pt>
    <dgm:pt modelId="{8FD2FF00-A140-42CC-9F8D-1E46E5D14096}" type="parTrans" cxnId="{18D522FA-4BE8-43DD-BE91-224522B6F5BF}">
      <dgm:prSet/>
      <dgm:spPr/>
      <dgm:t>
        <a:bodyPr/>
        <a:lstStyle/>
        <a:p>
          <a:endParaRPr lang="en-US"/>
        </a:p>
      </dgm:t>
    </dgm:pt>
    <dgm:pt modelId="{2246693D-A35C-4412-B142-FF678266F35A}" type="sibTrans" cxnId="{18D522FA-4BE8-43DD-BE91-224522B6F5BF}">
      <dgm:prSet/>
      <dgm:spPr/>
      <dgm:t>
        <a:bodyPr/>
        <a:lstStyle/>
        <a:p>
          <a:endParaRPr lang="en-US"/>
        </a:p>
      </dgm:t>
    </dgm:pt>
    <dgm:pt modelId="{22E51679-663D-4CC8-89D6-33E1D68E3906}">
      <dgm:prSet/>
      <dgm:spPr/>
      <dgm:t>
        <a:bodyPr/>
        <a:lstStyle/>
        <a:p>
          <a:pPr>
            <a:defRPr cap="all"/>
          </a:pPr>
          <a:r>
            <a:rPr lang="en-US" b="0" i="0">
              <a:latin typeface="+mn-lt"/>
            </a:rPr>
            <a:t>$18B Tax Contribution​</a:t>
          </a:r>
          <a:endParaRPr lang="en-US">
            <a:latin typeface="+mn-lt"/>
          </a:endParaRPr>
        </a:p>
      </dgm:t>
    </dgm:pt>
    <dgm:pt modelId="{92E65630-6240-4699-A28C-32F527198B18}" type="parTrans" cxnId="{7A13B04E-91FE-4CFF-8A74-6B64F7B34CDE}">
      <dgm:prSet/>
      <dgm:spPr/>
      <dgm:t>
        <a:bodyPr/>
        <a:lstStyle/>
        <a:p>
          <a:endParaRPr lang="en-US"/>
        </a:p>
      </dgm:t>
    </dgm:pt>
    <dgm:pt modelId="{DE6AC9AE-4900-45AF-B158-F19EFEFA79E7}" type="sibTrans" cxnId="{7A13B04E-91FE-4CFF-8A74-6B64F7B34CDE}">
      <dgm:prSet/>
      <dgm:spPr/>
      <dgm:t>
        <a:bodyPr/>
        <a:lstStyle/>
        <a:p>
          <a:endParaRPr lang="en-US"/>
        </a:p>
      </dgm:t>
    </dgm:pt>
    <dgm:pt modelId="{42B6CE32-D036-45B5-B936-E2FC00639B7F}">
      <dgm:prSet/>
      <dgm:spPr/>
      <dgm:t>
        <a:bodyPr/>
        <a:lstStyle/>
        <a:p>
          <a:pPr>
            <a:defRPr cap="all"/>
          </a:pPr>
          <a:r>
            <a:rPr lang="en-US" b="0" i="0" dirty="0">
              <a:latin typeface="+mn-lt"/>
            </a:rPr>
            <a:t>4% of Total Employment with 400K employees​</a:t>
          </a:r>
          <a:endParaRPr lang="en-US" dirty="0">
            <a:latin typeface="+mn-lt"/>
          </a:endParaRPr>
        </a:p>
      </dgm:t>
    </dgm:pt>
    <dgm:pt modelId="{4E61944A-0663-45C7-A927-4FDA60B9540C}" type="parTrans" cxnId="{A429A1FC-E753-4398-927D-2492E0DC3C95}">
      <dgm:prSet/>
      <dgm:spPr/>
      <dgm:t>
        <a:bodyPr/>
        <a:lstStyle/>
        <a:p>
          <a:endParaRPr lang="en-US"/>
        </a:p>
      </dgm:t>
    </dgm:pt>
    <dgm:pt modelId="{334DAD2C-95D7-4B20-B5AF-44C5F4C317BE}" type="sibTrans" cxnId="{A429A1FC-E753-4398-927D-2492E0DC3C95}">
      <dgm:prSet/>
      <dgm:spPr/>
      <dgm:t>
        <a:bodyPr/>
        <a:lstStyle/>
        <a:p>
          <a:endParaRPr lang="en-US"/>
        </a:p>
      </dgm:t>
    </dgm:pt>
    <dgm:pt modelId="{B4942EB7-7627-4594-9AC0-7149190D66AF}" type="pres">
      <dgm:prSet presAssocID="{BD7E59B2-D24F-4B22-AB93-EF05D02C0B90}" presName="root" presStyleCnt="0">
        <dgm:presLayoutVars>
          <dgm:dir/>
          <dgm:resizeHandles val="exact"/>
        </dgm:presLayoutVars>
      </dgm:prSet>
      <dgm:spPr/>
    </dgm:pt>
    <dgm:pt modelId="{BCCD2A46-56D7-4A37-80EE-8CD0D34E0F0D}" type="pres">
      <dgm:prSet presAssocID="{2E92247E-9144-4957-88E7-57828433A9DC}" presName="compNode" presStyleCnt="0"/>
      <dgm:spPr/>
    </dgm:pt>
    <dgm:pt modelId="{5E2A50BF-2DA4-45A0-8217-DA3CA8814522}" type="pres">
      <dgm:prSet presAssocID="{2E92247E-9144-4957-88E7-57828433A9DC}" presName="iconBgRect" presStyleLbl="bgShp" presStyleIdx="0" presStyleCnt="5"/>
      <dgm:spPr>
        <a:solidFill>
          <a:srgbClr val="881C1C"/>
        </a:solidFill>
      </dgm:spPr>
    </dgm:pt>
    <dgm:pt modelId="{D933D814-34FE-4652-89A8-CE85B00AA451}" type="pres">
      <dgm:prSet presAssocID="{2E92247E-9144-4957-88E7-57828433A9DC}" presName="iconRect" presStyleLbl="node1" presStyleIdx="0" presStyleCnt="5" custScaleX="110000" custScaleY="11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829BE74C-8D0F-44D1-8D00-DA863AFC41B0}" type="pres">
      <dgm:prSet presAssocID="{2E92247E-9144-4957-88E7-57828433A9DC}" presName="spaceRect" presStyleCnt="0"/>
      <dgm:spPr/>
    </dgm:pt>
    <dgm:pt modelId="{C840FEF3-2DC6-412C-964B-7155C60E61F3}" type="pres">
      <dgm:prSet presAssocID="{2E92247E-9144-4957-88E7-57828433A9DC}" presName="textRect" presStyleLbl="revTx" presStyleIdx="0" presStyleCnt="5">
        <dgm:presLayoutVars>
          <dgm:chMax val="1"/>
          <dgm:chPref val="1"/>
        </dgm:presLayoutVars>
      </dgm:prSet>
      <dgm:spPr/>
    </dgm:pt>
    <dgm:pt modelId="{8287049F-1F2C-4E8C-AEED-C3BCBECDDC71}" type="pres">
      <dgm:prSet presAssocID="{ECC0386A-96E1-4A31-9E31-406AAB3C08E7}" presName="sibTrans" presStyleCnt="0"/>
      <dgm:spPr/>
    </dgm:pt>
    <dgm:pt modelId="{062B55A3-009D-4998-A2B9-9EB055963E1C}" type="pres">
      <dgm:prSet presAssocID="{ACAE84A9-90DC-4788-85D7-29966477F965}" presName="compNode" presStyleCnt="0"/>
      <dgm:spPr/>
    </dgm:pt>
    <dgm:pt modelId="{78C7F1AB-6BB7-4DE5-910D-3BA8C5012500}" type="pres">
      <dgm:prSet presAssocID="{ACAE84A9-90DC-4788-85D7-29966477F965}" presName="iconBgRect" presStyleLbl="bgShp" presStyleIdx="1" presStyleCnt="5"/>
      <dgm:spPr>
        <a:solidFill>
          <a:srgbClr val="881C1C"/>
        </a:solidFill>
      </dgm:spPr>
    </dgm:pt>
    <dgm:pt modelId="{BB6A0F51-D77E-49E4-9B64-CC1B2C4DFBEE}" type="pres">
      <dgm:prSet presAssocID="{ACAE84A9-90DC-4788-85D7-29966477F965}" presName="iconRect" presStyleLbl="node1" presStyleIdx="1" presStyleCnt="5" custScaleX="110000" custScaleY="11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EE14312C-121D-49DC-9113-70ECF0666E07}" type="pres">
      <dgm:prSet presAssocID="{ACAE84A9-90DC-4788-85D7-29966477F965}" presName="spaceRect" presStyleCnt="0"/>
      <dgm:spPr/>
    </dgm:pt>
    <dgm:pt modelId="{5AAAE6B3-4823-49B1-A2C2-FA9710DB46D8}" type="pres">
      <dgm:prSet presAssocID="{ACAE84A9-90DC-4788-85D7-29966477F965}" presName="textRect" presStyleLbl="revTx" presStyleIdx="1" presStyleCnt="5">
        <dgm:presLayoutVars>
          <dgm:chMax val="1"/>
          <dgm:chPref val="1"/>
        </dgm:presLayoutVars>
      </dgm:prSet>
      <dgm:spPr/>
    </dgm:pt>
    <dgm:pt modelId="{E14AEC3A-4398-4CDD-A183-06934E6CDD7A}" type="pres">
      <dgm:prSet presAssocID="{852C619A-ADA7-48AF-BA9B-E317552DA753}" presName="sibTrans" presStyleCnt="0"/>
      <dgm:spPr/>
    </dgm:pt>
    <dgm:pt modelId="{C594E9C9-7502-43A1-8E72-5604FC2BF419}" type="pres">
      <dgm:prSet presAssocID="{5C7064A8-6176-4C72-93D1-00812B2181B8}" presName="compNode" presStyleCnt="0"/>
      <dgm:spPr/>
    </dgm:pt>
    <dgm:pt modelId="{AB93B632-AC07-4C8B-BFB1-644ED49B97F7}" type="pres">
      <dgm:prSet presAssocID="{5C7064A8-6176-4C72-93D1-00812B2181B8}" presName="iconBgRect" presStyleLbl="bgShp" presStyleIdx="2" presStyleCnt="5"/>
      <dgm:spPr>
        <a:solidFill>
          <a:srgbClr val="881C1C"/>
        </a:solidFill>
      </dgm:spPr>
    </dgm:pt>
    <dgm:pt modelId="{4EF3C24A-33F4-48AA-8329-A988C56A4F82}" type="pres">
      <dgm:prSet presAssocID="{5C7064A8-6176-4C72-93D1-00812B2181B8}" presName="iconRect" presStyleLbl="node1" presStyleIdx="2" presStyleCnt="5" custScaleX="110000" custScaleY="11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87269AFE-95E1-4466-AA93-A69366F97648}" type="pres">
      <dgm:prSet presAssocID="{5C7064A8-6176-4C72-93D1-00812B2181B8}" presName="spaceRect" presStyleCnt="0"/>
      <dgm:spPr/>
    </dgm:pt>
    <dgm:pt modelId="{BD00879F-A256-4335-BD23-49457310D77B}" type="pres">
      <dgm:prSet presAssocID="{5C7064A8-6176-4C72-93D1-00812B2181B8}" presName="textRect" presStyleLbl="revTx" presStyleIdx="2" presStyleCnt="5">
        <dgm:presLayoutVars>
          <dgm:chMax val="1"/>
          <dgm:chPref val="1"/>
        </dgm:presLayoutVars>
      </dgm:prSet>
      <dgm:spPr/>
    </dgm:pt>
    <dgm:pt modelId="{9E789ECC-6876-45FB-BF25-88EDAA2B8A0D}" type="pres">
      <dgm:prSet presAssocID="{2246693D-A35C-4412-B142-FF678266F35A}" presName="sibTrans" presStyleCnt="0"/>
      <dgm:spPr/>
    </dgm:pt>
    <dgm:pt modelId="{FCDC20F2-522B-4C15-99B4-6B5CB228DBAE}" type="pres">
      <dgm:prSet presAssocID="{22E51679-663D-4CC8-89D6-33E1D68E3906}" presName="compNode" presStyleCnt="0"/>
      <dgm:spPr/>
    </dgm:pt>
    <dgm:pt modelId="{1219221C-B276-411C-95B9-46A3EE24BD83}" type="pres">
      <dgm:prSet presAssocID="{22E51679-663D-4CC8-89D6-33E1D68E3906}" presName="iconBgRect" presStyleLbl="bgShp" presStyleIdx="3" presStyleCnt="5"/>
      <dgm:spPr>
        <a:solidFill>
          <a:srgbClr val="881C1C"/>
        </a:solidFill>
      </dgm:spPr>
    </dgm:pt>
    <dgm:pt modelId="{B7F0BD0E-5622-4B44-9AE0-0A99EBA63B46}" type="pres">
      <dgm:prSet presAssocID="{22E51679-663D-4CC8-89D6-33E1D68E3906}" presName="iconRect" presStyleLbl="node1" presStyleIdx="3" presStyleCnt="5" custScaleX="110000" custScaleY="11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65CA9C0D-DF10-4F43-9750-44B69435FBAB}" type="pres">
      <dgm:prSet presAssocID="{22E51679-663D-4CC8-89D6-33E1D68E3906}" presName="spaceRect" presStyleCnt="0"/>
      <dgm:spPr/>
    </dgm:pt>
    <dgm:pt modelId="{23902906-DDE8-47AA-B045-151610E5C9A4}" type="pres">
      <dgm:prSet presAssocID="{22E51679-663D-4CC8-89D6-33E1D68E3906}" presName="textRect" presStyleLbl="revTx" presStyleIdx="3" presStyleCnt="5">
        <dgm:presLayoutVars>
          <dgm:chMax val="1"/>
          <dgm:chPref val="1"/>
        </dgm:presLayoutVars>
      </dgm:prSet>
      <dgm:spPr/>
    </dgm:pt>
    <dgm:pt modelId="{BF39ECA8-3BE5-4A8F-A67D-5D2D6616CDF5}" type="pres">
      <dgm:prSet presAssocID="{DE6AC9AE-4900-45AF-B158-F19EFEFA79E7}" presName="sibTrans" presStyleCnt="0"/>
      <dgm:spPr/>
    </dgm:pt>
    <dgm:pt modelId="{449C19B1-60F9-4A1D-946C-B2A916902562}" type="pres">
      <dgm:prSet presAssocID="{42B6CE32-D036-45B5-B936-E2FC00639B7F}" presName="compNode" presStyleCnt="0"/>
      <dgm:spPr/>
    </dgm:pt>
    <dgm:pt modelId="{13321AF5-EB47-4B10-87F0-CD089CD0C3ED}" type="pres">
      <dgm:prSet presAssocID="{42B6CE32-D036-45B5-B936-E2FC00639B7F}" presName="iconBgRect" presStyleLbl="bgShp" presStyleIdx="4" presStyleCnt="5"/>
      <dgm:spPr>
        <a:solidFill>
          <a:srgbClr val="881C1C"/>
        </a:solidFill>
      </dgm:spPr>
    </dgm:pt>
    <dgm:pt modelId="{D438825C-6DE9-4131-885B-F396101ABAD7}" type="pres">
      <dgm:prSet presAssocID="{42B6CE32-D036-45B5-B936-E2FC00639B7F}" presName="iconRect" presStyleLbl="node1" presStyleIdx="4" presStyleCnt="5" custScaleX="110000" custScaleY="11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5C89CA3D-CA48-43F6-8D82-E69D36763AC6}" type="pres">
      <dgm:prSet presAssocID="{42B6CE32-D036-45B5-B936-E2FC00639B7F}" presName="spaceRect" presStyleCnt="0"/>
      <dgm:spPr/>
    </dgm:pt>
    <dgm:pt modelId="{DDC1018B-8844-4BFC-8B83-BCA691579ED5}" type="pres">
      <dgm:prSet presAssocID="{42B6CE32-D036-45B5-B936-E2FC00639B7F}" presName="textRect" presStyleLbl="revTx" presStyleIdx="4" presStyleCnt="5">
        <dgm:presLayoutVars>
          <dgm:chMax val="1"/>
          <dgm:chPref val="1"/>
        </dgm:presLayoutVars>
      </dgm:prSet>
      <dgm:spPr/>
    </dgm:pt>
  </dgm:ptLst>
  <dgm:cxnLst>
    <dgm:cxn modelId="{264E1533-BB52-4246-8B6D-11E4C5B99444}" srcId="{BD7E59B2-D24F-4B22-AB93-EF05D02C0B90}" destId="{2E92247E-9144-4957-88E7-57828433A9DC}" srcOrd="0" destOrd="0" parTransId="{20181B22-0425-481E-8446-4512B7309C1D}" sibTransId="{ECC0386A-96E1-4A31-9E31-406AAB3C08E7}"/>
    <dgm:cxn modelId="{011C1764-6224-4C61-A312-F91554A34C66}" type="presOf" srcId="{42B6CE32-D036-45B5-B936-E2FC00639B7F}" destId="{DDC1018B-8844-4BFC-8B83-BCA691579ED5}" srcOrd="0" destOrd="0" presId="urn:microsoft.com/office/officeart/2018/5/layout/IconCircleLabelList"/>
    <dgm:cxn modelId="{7A13B04E-91FE-4CFF-8A74-6B64F7B34CDE}" srcId="{BD7E59B2-D24F-4B22-AB93-EF05D02C0B90}" destId="{22E51679-663D-4CC8-89D6-33E1D68E3906}" srcOrd="3" destOrd="0" parTransId="{92E65630-6240-4699-A28C-32F527198B18}" sibTransId="{DE6AC9AE-4900-45AF-B158-F19EFEFA79E7}"/>
    <dgm:cxn modelId="{04F7109B-0A87-472C-B659-333505410946}" srcId="{BD7E59B2-D24F-4B22-AB93-EF05D02C0B90}" destId="{ACAE84A9-90DC-4788-85D7-29966477F965}" srcOrd="1" destOrd="0" parTransId="{58B1E448-B14D-402D-9F26-BFA6D7B1595E}" sibTransId="{852C619A-ADA7-48AF-BA9B-E317552DA753}"/>
    <dgm:cxn modelId="{3FEF89A1-2C61-4C3B-B2EE-89F28BDB301D}" type="presOf" srcId="{2E92247E-9144-4957-88E7-57828433A9DC}" destId="{C840FEF3-2DC6-412C-964B-7155C60E61F3}" srcOrd="0" destOrd="0" presId="urn:microsoft.com/office/officeart/2018/5/layout/IconCircleLabelList"/>
    <dgm:cxn modelId="{D34974A5-DBC7-44F5-94CA-FB579AB87B0A}" type="presOf" srcId="{BD7E59B2-D24F-4B22-AB93-EF05D02C0B90}" destId="{B4942EB7-7627-4594-9AC0-7149190D66AF}" srcOrd="0" destOrd="0" presId="urn:microsoft.com/office/officeart/2018/5/layout/IconCircleLabelList"/>
    <dgm:cxn modelId="{575AD7BD-9774-4A06-BD3B-64B8198C68F2}" type="presOf" srcId="{22E51679-663D-4CC8-89D6-33E1D68E3906}" destId="{23902906-DDE8-47AA-B045-151610E5C9A4}" srcOrd="0" destOrd="0" presId="urn:microsoft.com/office/officeart/2018/5/layout/IconCircleLabelList"/>
    <dgm:cxn modelId="{5C5199DB-7AAE-4580-A691-9E30E5B02EEF}" type="presOf" srcId="{5C7064A8-6176-4C72-93D1-00812B2181B8}" destId="{BD00879F-A256-4335-BD23-49457310D77B}" srcOrd="0" destOrd="0" presId="urn:microsoft.com/office/officeart/2018/5/layout/IconCircleLabelList"/>
    <dgm:cxn modelId="{C2D8E1DF-886A-400F-96E2-C5A803EA0D2E}" type="presOf" srcId="{ACAE84A9-90DC-4788-85D7-29966477F965}" destId="{5AAAE6B3-4823-49B1-A2C2-FA9710DB46D8}" srcOrd="0" destOrd="0" presId="urn:microsoft.com/office/officeart/2018/5/layout/IconCircleLabelList"/>
    <dgm:cxn modelId="{18D522FA-4BE8-43DD-BE91-224522B6F5BF}" srcId="{BD7E59B2-D24F-4B22-AB93-EF05D02C0B90}" destId="{5C7064A8-6176-4C72-93D1-00812B2181B8}" srcOrd="2" destOrd="0" parTransId="{8FD2FF00-A140-42CC-9F8D-1E46E5D14096}" sibTransId="{2246693D-A35C-4412-B142-FF678266F35A}"/>
    <dgm:cxn modelId="{A429A1FC-E753-4398-927D-2492E0DC3C95}" srcId="{BD7E59B2-D24F-4B22-AB93-EF05D02C0B90}" destId="{42B6CE32-D036-45B5-B936-E2FC00639B7F}" srcOrd="4" destOrd="0" parTransId="{4E61944A-0663-45C7-A927-4FDA60B9540C}" sibTransId="{334DAD2C-95D7-4B20-B5AF-44C5F4C317BE}"/>
    <dgm:cxn modelId="{9877A293-88BF-4A03-8808-5B0E84BBF5BE}" type="presParOf" srcId="{B4942EB7-7627-4594-9AC0-7149190D66AF}" destId="{BCCD2A46-56D7-4A37-80EE-8CD0D34E0F0D}" srcOrd="0" destOrd="0" presId="urn:microsoft.com/office/officeart/2018/5/layout/IconCircleLabelList"/>
    <dgm:cxn modelId="{F4E6473F-9878-4EEF-8F81-6E893AF2DE87}" type="presParOf" srcId="{BCCD2A46-56D7-4A37-80EE-8CD0D34E0F0D}" destId="{5E2A50BF-2DA4-45A0-8217-DA3CA8814522}" srcOrd="0" destOrd="0" presId="urn:microsoft.com/office/officeart/2018/5/layout/IconCircleLabelList"/>
    <dgm:cxn modelId="{2A232A89-3198-427C-A073-88467CF0ABC0}" type="presParOf" srcId="{BCCD2A46-56D7-4A37-80EE-8CD0D34E0F0D}" destId="{D933D814-34FE-4652-89A8-CE85B00AA451}" srcOrd="1" destOrd="0" presId="urn:microsoft.com/office/officeart/2018/5/layout/IconCircleLabelList"/>
    <dgm:cxn modelId="{E3A0FF95-EA77-4176-997F-310025943C19}" type="presParOf" srcId="{BCCD2A46-56D7-4A37-80EE-8CD0D34E0F0D}" destId="{829BE74C-8D0F-44D1-8D00-DA863AFC41B0}" srcOrd="2" destOrd="0" presId="urn:microsoft.com/office/officeart/2018/5/layout/IconCircleLabelList"/>
    <dgm:cxn modelId="{4AF0085A-02EA-4493-B2C5-4C505F614A01}" type="presParOf" srcId="{BCCD2A46-56D7-4A37-80EE-8CD0D34E0F0D}" destId="{C840FEF3-2DC6-412C-964B-7155C60E61F3}" srcOrd="3" destOrd="0" presId="urn:microsoft.com/office/officeart/2018/5/layout/IconCircleLabelList"/>
    <dgm:cxn modelId="{D326DC3E-6C64-44AA-80FB-FC3A487DA581}" type="presParOf" srcId="{B4942EB7-7627-4594-9AC0-7149190D66AF}" destId="{8287049F-1F2C-4E8C-AEED-C3BCBECDDC71}" srcOrd="1" destOrd="0" presId="urn:microsoft.com/office/officeart/2018/5/layout/IconCircleLabelList"/>
    <dgm:cxn modelId="{AD849515-FDCF-447D-83AB-52D0D37F4DD0}" type="presParOf" srcId="{B4942EB7-7627-4594-9AC0-7149190D66AF}" destId="{062B55A3-009D-4998-A2B9-9EB055963E1C}" srcOrd="2" destOrd="0" presId="urn:microsoft.com/office/officeart/2018/5/layout/IconCircleLabelList"/>
    <dgm:cxn modelId="{EC330BCA-8F35-47B1-BC55-D9473C228B57}" type="presParOf" srcId="{062B55A3-009D-4998-A2B9-9EB055963E1C}" destId="{78C7F1AB-6BB7-4DE5-910D-3BA8C5012500}" srcOrd="0" destOrd="0" presId="urn:microsoft.com/office/officeart/2018/5/layout/IconCircleLabelList"/>
    <dgm:cxn modelId="{8DBF48C0-9D37-4032-BE55-D4353253D91A}" type="presParOf" srcId="{062B55A3-009D-4998-A2B9-9EB055963E1C}" destId="{BB6A0F51-D77E-49E4-9B64-CC1B2C4DFBEE}" srcOrd="1" destOrd="0" presId="urn:microsoft.com/office/officeart/2018/5/layout/IconCircleLabelList"/>
    <dgm:cxn modelId="{339305EC-5212-44D8-9826-54564B67042A}" type="presParOf" srcId="{062B55A3-009D-4998-A2B9-9EB055963E1C}" destId="{EE14312C-121D-49DC-9113-70ECF0666E07}" srcOrd="2" destOrd="0" presId="urn:microsoft.com/office/officeart/2018/5/layout/IconCircleLabelList"/>
    <dgm:cxn modelId="{91BD17BF-55A8-490C-A711-E1260323ED53}" type="presParOf" srcId="{062B55A3-009D-4998-A2B9-9EB055963E1C}" destId="{5AAAE6B3-4823-49B1-A2C2-FA9710DB46D8}" srcOrd="3" destOrd="0" presId="urn:microsoft.com/office/officeart/2018/5/layout/IconCircleLabelList"/>
    <dgm:cxn modelId="{3E54EE02-455D-4460-A6DF-587331B81999}" type="presParOf" srcId="{B4942EB7-7627-4594-9AC0-7149190D66AF}" destId="{E14AEC3A-4398-4CDD-A183-06934E6CDD7A}" srcOrd="3" destOrd="0" presId="urn:microsoft.com/office/officeart/2018/5/layout/IconCircleLabelList"/>
    <dgm:cxn modelId="{AEF7ED68-F96F-4C9E-910C-58AFE21E4BA5}" type="presParOf" srcId="{B4942EB7-7627-4594-9AC0-7149190D66AF}" destId="{C594E9C9-7502-43A1-8E72-5604FC2BF419}" srcOrd="4" destOrd="0" presId="urn:microsoft.com/office/officeart/2018/5/layout/IconCircleLabelList"/>
    <dgm:cxn modelId="{ABC25A97-A707-4938-B200-884B98A3FD7E}" type="presParOf" srcId="{C594E9C9-7502-43A1-8E72-5604FC2BF419}" destId="{AB93B632-AC07-4C8B-BFB1-644ED49B97F7}" srcOrd="0" destOrd="0" presId="urn:microsoft.com/office/officeart/2018/5/layout/IconCircleLabelList"/>
    <dgm:cxn modelId="{8C5BC9E5-9202-446A-AEF8-AE910DC3D382}" type="presParOf" srcId="{C594E9C9-7502-43A1-8E72-5604FC2BF419}" destId="{4EF3C24A-33F4-48AA-8329-A988C56A4F82}" srcOrd="1" destOrd="0" presId="urn:microsoft.com/office/officeart/2018/5/layout/IconCircleLabelList"/>
    <dgm:cxn modelId="{B3D8AAEC-DB33-40FD-B1F1-9D182B5882F3}" type="presParOf" srcId="{C594E9C9-7502-43A1-8E72-5604FC2BF419}" destId="{87269AFE-95E1-4466-AA93-A69366F97648}" srcOrd="2" destOrd="0" presId="urn:microsoft.com/office/officeart/2018/5/layout/IconCircleLabelList"/>
    <dgm:cxn modelId="{7C758E06-94A0-4478-8539-59172E8A98E1}" type="presParOf" srcId="{C594E9C9-7502-43A1-8E72-5604FC2BF419}" destId="{BD00879F-A256-4335-BD23-49457310D77B}" srcOrd="3" destOrd="0" presId="urn:microsoft.com/office/officeart/2018/5/layout/IconCircleLabelList"/>
    <dgm:cxn modelId="{E2267D2D-6E27-4487-A5D0-0D702C063FF3}" type="presParOf" srcId="{B4942EB7-7627-4594-9AC0-7149190D66AF}" destId="{9E789ECC-6876-45FB-BF25-88EDAA2B8A0D}" srcOrd="5" destOrd="0" presId="urn:microsoft.com/office/officeart/2018/5/layout/IconCircleLabelList"/>
    <dgm:cxn modelId="{F984BE90-95E7-456E-A6C4-4C019D2C9CE0}" type="presParOf" srcId="{B4942EB7-7627-4594-9AC0-7149190D66AF}" destId="{FCDC20F2-522B-4C15-99B4-6B5CB228DBAE}" srcOrd="6" destOrd="0" presId="urn:microsoft.com/office/officeart/2018/5/layout/IconCircleLabelList"/>
    <dgm:cxn modelId="{5BCB9D10-1791-4C56-B3C5-F02C6334791E}" type="presParOf" srcId="{FCDC20F2-522B-4C15-99B4-6B5CB228DBAE}" destId="{1219221C-B276-411C-95B9-46A3EE24BD83}" srcOrd="0" destOrd="0" presId="urn:microsoft.com/office/officeart/2018/5/layout/IconCircleLabelList"/>
    <dgm:cxn modelId="{6E3A7B1B-85A7-4280-9BDE-A12CD4A034B6}" type="presParOf" srcId="{FCDC20F2-522B-4C15-99B4-6B5CB228DBAE}" destId="{B7F0BD0E-5622-4B44-9AE0-0A99EBA63B46}" srcOrd="1" destOrd="0" presId="urn:microsoft.com/office/officeart/2018/5/layout/IconCircleLabelList"/>
    <dgm:cxn modelId="{000FE5BF-7EB5-4C71-A579-8723FA52683F}" type="presParOf" srcId="{FCDC20F2-522B-4C15-99B4-6B5CB228DBAE}" destId="{65CA9C0D-DF10-4F43-9750-44B69435FBAB}" srcOrd="2" destOrd="0" presId="urn:microsoft.com/office/officeart/2018/5/layout/IconCircleLabelList"/>
    <dgm:cxn modelId="{67F13EE6-9ADF-418E-A0BB-079ACFBE9E24}" type="presParOf" srcId="{FCDC20F2-522B-4C15-99B4-6B5CB228DBAE}" destId="{23902906-DDE8-47AA-B045-151610E5C9A4}" srcOrd="3" destOrd="0" presId="urn:microsoft.com/office/officeart/2018/5/layout/IconCircleLabelList"/>
    <dgm:cxn modelId="{EF39596B-44C0-440D-B6FD-D9DFF8347B04}" type="presParOf" srcId="{B4942EB7-7627-4594-9AC0-7149190D66AF}" destId="{BF39ECA8-3BE5-4A8F-A67D-5D2D6616CDF5}" srcOrd="7" destOrd="0" presId="urn:microsoft.com/office/officeart/2018/5/layout/IconCircleLabelList"/>
    <dgm:cxn modelId="{7FED625A-AD57-44D2-B5A8-C65B2FBA94A9}" type="presParOf" srcId="{B4942EB7-7627-4594-9AC0-7149190D66AF}" destId="{449C19B1-60F9-4A1D-946C-B2A916902562}" srcOrd="8" destOrd="0" presId="urn:microsoft.com/office/officeart/2018/5/layout/IconCircleLabelList"/>
    <dgm:cxn modelId="{666B3EC8-F683-4BCA-93CD-62881B78564B}" type="presParOf" srcId="{449C19B1-60F9-4A1D-946C-B2A916902562}" destId="{13321AF5-EB47-4B10-87F0-CD089CD0C3ED}" srcOrd="0" destOrd="0" presId="urn:microsoft.com/office/officeart/2018/5/layout/IconCircleLabelList"/>
    <dgm:cxn modelId="{679BB30E-C60B-4F75-8C70-E43E12D649BC}" type="presParOf" srcId="{449C19B1-60F9-4A1D-946C-B2A916902562}" destId="{D438825C-6DE9-4131-885B-F396101ABAD7}" srcOrd="1" destOrd="0" presId="urn:microsoft.com/office/officeart/2018/5/layout/IconCircleLabelList"/>
    <dgm:cxn modelId="{F15B412D-AC0D-4B32-AED8-D5D9923E8EB0}" type="presParOf" srcId="{449C19B1-60F9-4A1D-946C-B2A916902562}" destId="{5C89CA3D-CA48-43F6-8D82-E69D36763AC6}" srcOrd="2" destOrd="0" presId="urn:microsoft.com/office/officeart/2018/5/layout/IconCircleLabelList"/>
    <dgm:cxn modelId="{B974428D-8B6C-4A8E-98A3-707E4B5F2606}" type="presParOf" srcId="{449C19B1-60F9-4A1D-946C-B2A916902562}" destId="{DDC1018B-8844-4BFC-8B83-BCA691579ED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961EB5-26C0-461E-8A26-D81A51ABE6D6}"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EC8806A4-B761-4E65-8EAE-26CB676825AE}">
      <dgm:prSet custT="1"/>
      <dgm:spPr/>
      <dgm:t>
        <a:bodyPr/>
        <a:lstStyle/>
        <a:p>
          <a:pPr rtl="0">
            <a:lnSpc>
              <a:spcPct val="100000"/>
            </a:lnSpc>
          </a:pPr>
          <a:r>
            <a:rPr lang="en-US" sz="2000" b="0"/>
            <a:t>Right mindset</a:t>
          </a:r>
          <a:r>
            <a:rPr lang="en-US" sz="2000">
              <a:latin typeface="Calibri Light" panose="020F0302020204030204"/>
            </a:rPr>
            <a:t> to create, test, fail, revise and rework</a:t>
          </a:r>
          <a:endParaRPr lang="en-US" sz="2000"/>
        </a:p>
      </dgm:t>
    </dgm:pt>
    <dgm:pt modelId="{362DAB7D-BDF9-4C66-BFF2-27C751EAE39A}" type="parTrans" cxnId="{9D663503-84B6-4C49-9BB1-B0D71C12AF7D}">
      <dgm:prSet/>
      <dgm:spPr/>
      <dgm:t>
        <a:bodyPr/>
        <a:lstStyle/>
        <a:p>
          <a:endParaRPr lang="en-US"/>
        </a:p>
      </dgm:t>
    </dgm:pt>
    <dgm:pt modelId="{856109E7-B689-42CC-B8B7-F95F988F2A60}" type="sibTrans" cxnId="{9D663503-84B6-4C49-9BB1-B0D71C12AF7D}">
      <dgm:prSet/>
      <dgm:spPr/>
      <dgm:t>
        <a:bodyPr/>
        <a:lstStyle/>
        <a:p>
          <a:endParaRPr lang="en-US"/>
        </a:p>
      </dgm:t>
    </dgm:pt>
    <dgm:pt modelId="{7C6DBB1F-EA8D-4201-81AD-53E34EEDD098}">
      <dgm:prSet custT="1"/>
      <dgm:spPr/>
      <dgm:t>
        <a:bodyPr/>
        <a:lstStyle/>
        <a:p>
          <a:pPr rtl="0">
            <a:lnSpc>
              <a:spcPct val="100000"/>
            </a:lnSpc>
          </a:pPr>
          <a:r>
            <a:rPr lang="en-US" sz="2000" b="0"/>
            <a:t>Constantly evolving and learning culture</a:t>
          </a:r>
          <a:r>
            <a:rPr lang="en-US" sz="2000">
              <a:latin typeface="Calibri Light" panose="020F0302020204030204"/>
            </a:rPr>
            <a:t> and a team that is focused on delivering the best product</a:t>
          </a:r>
          <a:endParaRPr lang="en-US" sz="2000"/>
        </a:p>
      </dgm:t>
    </dgm:pt>
    <dgm:pt modelId="{E02EDA03-6A54-4E23-8781-85020F7F0FCE}" type="parTrans" cxnId="{4E86D9A5-FAAD-4743-9B02-888B66E91958}">
      <dgm:prSet/>
      <dgm:spPr/>
      <dgm:t>
        <a:bodyPr/>
        <a:lstStyle/>
        <a:p>
          <a:endParaRPr lang="en-US"/>
        </a:p>
      </dgm:t>
    </dgm:pt>
    <dgm:pt modelId="{7A08D1FF-1DB0-49AA-8E4D-D0D6930B8D4B}" type="sibTrans" cxnId="{4E86D9A5-FAAD-4743-9B02-888B66E91958}">
      <dgm:prSet/>
      <dgm:spPr/>
      <dgm:t>
        <a:bodyPr/>
        <a:lstStyle/>
        <a:p>
          <a:endParaRPr lang="en-US"/>
        </a:p>
      </dgm:t>
    </dgm:pt>
    <dgm:pt modelId="{0C0E15FA-627F-4B26-B8C7-346D906ED415}">
      <dgm:prSet custT="1"/>
      <dgm:spPr/>
      <dgm:t>
        <a:bodyPr/>
        <a:lstStyle/>
        <a:p>
          <a:pPr rtl="0">
            <a:lnSpc>
              <a:spcPct val="100000"/>
            </a:lnSpc>
          </a:pPr>
          <a:r>
            <a:rPr lang="en-US" sz="2000" b="0"/>
            <a:t>Increased efficiency and collaboration</a:t>
          </a:r>
          <a:r>
            <a:rPr lang="en-US" sz="2000">
              <a:latin typeface="Calibri Light" panose="020F0302020204030204"/>
            </a:rPr>
            <a:t> leading to projects being more cost effective</a:t>
          </a:r>
          <a:endParaRPr lang="en-US" sz="2000"/>
        </a:p>
      </dgm:t>
    </dgm:pt>
    <dgm:pt modelId="{4DDAE3D7-BA89-4BD2-9772-A7AC80B2C1F1}" type="parTrans" cxnId="{DCB8698D-4439-4F0E-B8D9-71A543F4CD4C}">
      <dgm:prSet/>
      <dgm:spPr/>
      <dgm:t>
        <a:bodyPr/>
        <a:lstStyle/>
        <a:p>
          <a:endParaRPr lang="en-US"/>
        </a:p>
      </dgm:t>
    </dgm:pt>
    <dgm:pt modelId="{A39F3F0E-7FFB-4E5F-8BF6-87D1880F1939}" type="sibTrans" cxnId="{DCB8698D-4439-4F0E-B8D9-71A543F4CD4C}">
      <dgm:prSet/>
      <dgm:spPr/>
      <dgm:t>
        <a:bodyPr/>
        <a:lstStyle/>
        <a:p>
          <a:endParaRPr lang="en-US"/>
        </a:p>
      </dgm:t>
    </dgm:pt>
    <dgm:pt modelId="{9B5FCD5F-197B-4DA2-AE5E-259F5E661A65}">
      <dgm:prSet custT="1"/>
      <dgm:spPr>
        <a:noFill/>
      </dgm:spPr>
      <dgm:t>
        <a:bodyPr/>
        <a:lstStyle/>
        <a:p>
          <a:pPr>
            <a:lnSpc>
              <a:spcPct val="100000"/>
            </a:lnSpc>
          </a:pPr>
          <a:r>
            <a:rPr lang="en-US" sz="2000" b="0" dirty="0"/>
            <a:t>Teams and projects can work parallel with each other to complete a project</a:t>
          </a:r>
          <a:endParaRPr lang="en-US" sz="2000" dirty="0"/>
        </a:p>
      </dgm:t>
    </dgm:pt>
    <dgm:pt modelId="{D1A8927C-C322-46ED-AE18-42A6B3FD0ED0}" type="parTrans" cxnId="{B6D2C5DA-1CEB-40C4-A5BA-9C690687DBAD}">
      <dgm:prSet/>
      <dgm:spPr/>
      <dgm:t>
        <a:bodyPr/>
        <a:lstStyle/>
        <a:p>
          <a:endParaRPr lang="en-US"/>
        </a:p>
      </dgm:t>
    </dgm:pt>
    <dgm:pt modelId="{B54D4B5C-2EFA-4D25-AF61-6B6650785C91}" type="sibTrans" cxnId="{B6D2C5DA-1CEB-40C4-A5BA-9C690687DBAD}">
      <dgm:prSet/>
      <dgm:spPr/>
      <dgm:t>
        <a:bodyPr/>
        <a:lstStyle/>
        <a:p>
          <a:endParaRPr lang="en-US"/>
        </a:p>
      </dgm:t>
    </dgm:pt>
    <dgm:pt modelId="{8BD2D0B9-FCC1-44BD-99D1-D1AD068A2027}">
      <dgm:prSet custT="1"/>
      <dgm:spPr/>
      <dgm:t>
        <a:bodyPr/>
        <a:lstStyle/>
        <a:p>
          <a:pPr rtl="0">
            <a:lnSpc>
              <a:spcPct val="100000"/>
            </a:lnSpc>
          </a:pPr>
          <a:r>
            <a:rPr lang="en-US" sz="2000" b="0"/>
            <a:t>Constantly reviews and address issues</a:t>
          </a:r>
          <a:r>
            <a:rPr lang="en-US" sz="2000">
              <a:latin typeface="Calibri Light" panose="020F0302020204030204"/>
            </a:rPr>
            <a:t> leading to lower project level risks</a:t>
          </a:r>
          <a:endParaRPr lang="en-US" sz="2000"/>
        </a:p>
      </dgm:t>
    </dgm:pt>
    <dgm:pt modelId="{F1FC5439-2390-454A-83F3-2A2826A3CD00}" type="parTrans" cxnId="{42A88DE9-2DF7-4C31-B7EC-2A16D4881713}">
      <dgm:prSet/>
      <dgm:spPr/>
      <dgm:t>
        <a:bodyPr/>
        <a:lstStyle/>
        <a:p>
          <a:endParaRPr lang="en-US"/>
        </a:p>
      </dgm:t>
    </dgm:pt>
    <dgm:pt modelId="{86E900AB-85F6-4884-9641-53E24611DE39}" type="sibTrans" cxnId="{42A88DE9-2DF7-4C31-B7EC-2A16D4881713}">
      <dgm:prSet/>
      <dgm:spPr/>
      <dgm:t>
        <a:bodyPr/>
        <a:lstStyle/>
        <a:p>
          <a:endParaRPr lang="en-US"/>
        </a:p>
      </dgm:t>
    </dgm:pt>
    <dgm:pt modelId="{9C3DC3C4-E243-49F7-93D3-F43FA3A2B31F}" type="pres">
      <dgm:prSet presAssocID="{9C961EB5-26C0-461E-8A26-D81A51ABE6D6}" presName="root" presStyleCnt="0">
        <dgm:presLayoutVars>
          <dgm:dir/>
          <dgm:resizeHandles val="exact"/>
        </dgm:presLayoutVars>
      </dgm:prSet>
      <dgm:spPr/>
    </dgm:pt>
    <dgm:pt modelId="{6AEA5DF9-AEC1-4837-9E4E-1073BAC298DE}" type="pres">
      <dgm:prSet presAssocID="{EC8806A4-B761-4E65-8EAE-26CB676825AE}" presName="compNode" presStyleCnt="0"/>
      <dgm:spPr/>
    </dgm:pt>
    <dgm:pt modelId="{6EF85AF9-DBE4-44DD-A1F3-1E0F61983201}" type="pres">
      <dgm:prSet presAssocID="{EC8806A4-B761-4E65-8EAE-26CB676825AE}" presName="bgRect" presStyleLbl="bgShp" presStyleIdx="0" presStyleCnt="5"/>
      <dgm:spPr>
        <a:noFill/>
      </dgm:spPr>
    </dgm:pt>
    <dgm:pt modelId="{F0FA937E-F837-402B-A24F-AE48123451DB}" type="pres">
      <dgm:prSet presAssocID="{EC8806A4-B761-4E65-8EAE-26CB676825AE}" presName="iconRect" presStyleLbl="node1" presStyleIdx="0" presStyleCnt="5" custScaleX="177156" custScaleY="17715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51B8E49-975A-48CD-9478-3DD78703FCD2}" type="pres">
      <dgm:prSet presAssocID="{EC8806A4-B761-4E65-8EAE-26CB676825AE}" presName="spaceRect" presStyleCnt="0"/>
      <dgm:spPr/>
    </dgm:pt>
    <dgm:pt modelId="{38AD99DA-5B0E-4DE7-8FDF-CA7F0C4732CD}" type="pres">
      <dgm:prSet presAssocID="{EC8806A4-B761-4E65-8EAE-26CB676825AE}" presName="parTx" presStyleLbl="revTx" presStyleIdx="0" presStyleCnt="5" custLinFactNeighborX="3392" custLinFactNeighborY="-1579">
        <dgm:presLayoutVars>
          <dgm:chMax val="0"/>
          <dgm:chPref val="0"/>
        </dgm:presLayoutVars>
      </dgm:prSet>
      <dgm:spPr/>
    </dgm:pt>
    <dgm:pt modelId="{051B2CA9-05AE-4540-A938-B8FA13ABB02D}" type="pres">
      <dgm:prSet presAssocID="{856109E7-B689-42CC-B8B7-F95F988F2A60}" presName="sibTrans" presStyleCnt="0"/>
      <dgm:spPr/>
    </dgm:pt>
    <dgm:pt modelId="{5A5419D9-812D-4181-977A-AC035515445D}" type="pres">
      <dgm:prSet presAssocID="{7C6DBB1F-EA8D-4201-81AD-53E34EEDD098}" presName="compNode" presStyleCnt="0"/>
      <dgm:spPr/>
    </dgm:pt>
    <dgm:pt modelId="{BFA9D009-A7FE-4E2F-97AB-1F00E3BD06A6}" type="pres">
      <dgm:prSet presAssocID="{7C6DBB1F-EA8D-4201-81AD-53E34EEDD098}" presName="bgRect" presStyleLbl="bgShp" presStyleIdx="1" presStyleCnt="5"/>
      <dgm:spPr>
        <a:noFill/>
      </dgm:spPr>
    </dgm:pt>
    <dgm:pt modelId="{31E399EB-A21A-408F-9BAF-A0E68F8675EB}" type="pres">
      <dgm:prSet presAssocID="{7C6DBB1F-EA8D-4201-81AD-53E34EEDD098}" presName="iconRect" presStyleLbl="node1" presStyleIdx="1" presStyleCnt="5" custScaleX="194872" custScaleY="1948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03C453E1-1062-4AC7-82BA-1E06DA1ED506}" type="pres">
      <dgm:prSet presAssocID="{7C6DBB1F-EA8D-4201-81AD-53E34EEDD098}" presName="spaceRect" presStyleCnt="0"/>
      <dgm:spPr/>
    </dgm:pt>
    <dgm:pt modelId="{6164712E-5C03-447B-9CA8-2A8B36B8E3C0}" type="pres">
      <dgm:prSet presAssocID="{7C6DBB1F-EA8D-4201-81AD-53E34EEDD098}" presName="parTx" presStyleLbl="revTx" presStyleIdx="1" presStyleCnt="5">
        <dgm:presLayoutVars>
          <dgm:chMax val="0"/>
          <dgm:chPref val="0"/>
        </dgm:presLayoutVars>
      </dgm:prSet>
      <dgm:spPr/>
    </dgm:pt>
    <dgm:pt modelId="{5255724B-82FD-4477-ACC4-427B265E1257}" type="pres">
      <dgm:prSet presAssocID="{7A08D1FF-1DB0-49AA-8E4D-D0D6930B8D4B}" presName="sibTrans" presStyleCnt="0"/>
      <dgm:spPr/>
    </dgm:pt>
    <dgm:pt modelId="{96A43A13-38B3-4FBC-A26C-FF308D689860}" type="pres">
      <dgm:prSet presAssocID="{0C0E15FA-627F-4B26-B8C7-346D906ED415}" presName="compNode" presStyleCnt="0"/>
      <dgm:spPr/>
    </dgm:pt>
    <dgm:pt modelId="{87949B0F-0820-4D27-839E-A8DAA7550022}" type="pres">
      <dgm:prSet presAssocID="{0C0E15FA-627F-4B26-B8C7-346D906ED415}" presName="bgRect" presStyleLbl="bgShp" presStyleIdx="2" presStyleCnt="5"/>
      <dgm:spPr>
        <a:noFill/>
      </dgm:spPr>
    </dgm:pt>
    <dgm:pt modelId="{028C5AEF-CEA6-484B-8AFB-1445E32DD099}" type="pres">
      <dgm:prSet presAssocID="{0C0E15FA-627F-4B26-B8C7-346D906ED415}" presName="iconRect" presStyleLbl="node1" presStyleIdx="2" presStyleCnt="5" custScaleX="161051" custScaleY="16105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FDEF6E89-D8A0-4922-BBC7-8854650E76E6}" type="pres">
      <dgm:prSet presAssocID="{0C0E15FA-627F-4B26-B8C7-346D906ED415}" presName="spaceRect" presStyleCnt="0"/>
      <dgm:spPr/>
    </dgm:pt>
    <dgm:pt modelId="{9EABC46C-0DC3-4605-AC26-6E1FD32B87EF}" type="pres">
      <dgm:prSet presAssocID="{0C0E15FA-627F-4B26-B8C7-346D906ED415}" presName="parTx" presStyleLbl="revTx" presStyleIdx="2" presStyleCnt="5">
        <dgm:presLayoutVars>
          <dgm:chMax val="0"/>
          <dgm:chPref val="0"/>
        </dgm:presLayoutVars>
      </dgm:prSet>
      <dgm:spPr/>
    </dgm:pt>
    <dgm:pt modelId="{CBE2FEFE-F0AE-4B1A-B1B7-363BB704A5B9}" type="pres">
      <dgm:prSet presAssocID="{A39F3F0E-7FFB-4E5F-8BF6-87D1880F1939}" presName="sibTrans" presStyleCnt="0"/>
      <dgm:spPr/>
    </dgm:pt>
    <dgm:pt modelId="{7123BD24-0D24-4A9B-AF89-EA462DE93FD1}" type="pres">
      <dgm:prSet presAssocID="{9B5FCD5F-197B-4DA2-AE5E-259F5E661A65}" presName="compNode" presStyleCnt="0"/>
      <dgm:spPr/>
    </dgm:pt>
    <dgm:pt modelId="{4A31108B-CF37-4BB4-83FD-C90FE67C5C3C}" type="pres">
      <dgm:prSet presAssocID="{9B5FCD5F-197B-4DA2-AE5E-259F5E661A65}" presName="bgRect" presStyleLbl="bgShp" presStyleIdx="3" presStyleCnt="5"/>
      <dgm:spPr>
        <a:noFill/>
      </dgm:spPr>
    </dgm:pt>
    <dgm:pt modelId="{DA945876-D5A6-4918-A871-6F090735E511}" type="pres">
      <dgm:prSet presAssocID="{9B5FCD5F-197B-4DA2-AE5E-259F5E661A65}" presName="iconRect" presStyleLbl="node1" presStyleIdx="3" presStyleCnt="5" custScaleX="177156" custScaleY="17715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4B27B912-6921-489B-8C9A-D6611104E397}" type="pres">
      <dgm:prSet presAssocID="{9B5FCD5F-197B-4DA2-AE5E-259F5E661A65}" presName="spaceRect" presStyleCnt="0"/>
      <dgm:spPr/>
    </dgm:pt>
    <dgm:pt modelId="{D28F9BFF-124B-4103-BA54-F9D3FBC42239}" type="pres">
      <dgm:prSet presAssocID="{9B5FCD5F-197B-4DA2-AE5E-259F5E661A65}" presName="parTx" presStyleLbl="revTx" presStyleIdx="3" presStyleCnt="5">
        <dgm:presLayoutVars>
          <dgm:chMax val="0"/>
          <dgm:chPref val="0"/>
        </dgm:presLayoutVars>
      </dgm:prSet>
      <dgm:spPr/>
    </dgm:pt>
    <dgm:pt modelId="{310971D2-2534-4C71-8C46-CDD4C7A87545}" type="pres">
      <dgm:prSet presAssocID="{B54D4B5C-2EFA-4D25-AF61-6B6650785C91}" presName="sibTrans" presStyleCnt="0"/>
      <dgm:spPr/>
    </dgm:pt>
    <dgm:pt modelId="{B21C643E-2857-4643-BAA3-B8D9FD010842}" type="pres">
      <dgm:prSet presAssocID="{8BD2D0B9-FCC1-44BD-99D1-D1AD068A2027}" presName="compNode" presStyleCnt="0"/>
      <dgm:spPr/>
    </dgm:pt>
    <dgm:pt modelId="{A4E764B7-DE8A-41A7-A5F7-D57476CA42F1}" type="pres">
      <dgm:prSet presAssocID="{8BD2D0B9-FCC1-44BD-99D1-D1AD068A2027}" presName="bgRect" presStyleLbl="bgShp" presStyleIdx="4" presStyleCnt="5"/>
      <dgm:spPr>
        <a:noFill/>
      </dgm:spPr>
    </dgm:pt>
    <dgm:pt modelId="{C19D7FA6-490A-416E-A099-E38C4B9D267D}" type="pres">
      <dgm:prSet presAssocID="{8BD2D0B9-FCC1-44BD-99D1-D1AD068A2027}" presName="iconRect" presStyleLbl="node1" presStyleIdx="4" presStyleCnt="5" custScaleX="146410" custScaleY="1464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E69FFD3-5457-4E98-BB6D-B98F65778562}" type="pres">
      <dgm:prSet presAssocID="{8BD2D0B9-FCC1-44BD-99D1-D1AD068A2027}" presName="spaceRect" presStyleCnt="0"/>
      <dgm:spPr/>
    </dgm:pt>
    <dgm:pt modelId="{D58FDF4E-41A4-4002-A703-FA73E2CA5415}" type="pres">
      <dgm:prSet presAssocID="{8BD2D0B9-FCC1-44BD-99D1-D1AD068A2027}" presName="parTx" presStyleLbl="revTx" presStyleIdx="4" presStyleCnt="5">
        <dgm:presLayoutVars>
          <dgm:chMax val="0"/>
          <dgm:chPref val="0"/>
        </dgm:presLayoutVars>
      </dgm:prSet>
      <dgm:spPr/>
    </dgm:pt>
  </dgm:ptLst>
  <dgm:cxnLst>
    <dgm:cxn modelId="{04B21101-6BA5-48C1-850F-DBE913598AD6}" type="presOf" srcId="{9C961EB5-26C0-461E-8A26-D81A51ABE6D6}" destId="{9C3DC3C4-E243-49F7-93D3-F43FA3A2B31F}" srcOrd="0" destOrd="0" presId="urn:microsoft.com/office/officeart/2018/2/layout/IconVerticalSolidList"/>
    <dgm:cxn modelId="{9D663503-84B6-4C49-9BB1-B0D71C12AF7D}" srcId="{9C961EB5-26C0-461E-8A26-D81A51ABE6D6}" destId="{EC8806A4-B761-4E65-8EAE-26CB676825AE}" srcOrd="0" destOrd="0" parTransId="{362DAB7D-BDF9-4C66-BFF2-27C751EAE39A}" sibTransId="{856109E7-B689-42CC-B8B7-F95F988F2A60}"/>
    <dgm:cxn modelId="{B4135A5F-A790-4106-93A6-3EFAC54D0586}" type="presOf" srcId="{9B5FCD5F-197B-4DA2-AE5E-259F5E661A65}" destId="{D28F9BFF-124B-4103-BA54-F9D3FBC42239}" srcOrd="0" destOrd="0" presId="urn:microsoft.com/office/officeart/2018/2/layout/IconVerticalSolidList"/>
    <dgm:cxn modelId="{6822FA6A-5CBF-480B-BAFF-04C7403E7ED7}" type="presOf" srcId="{0C0E15FA-627F-4B26-B8C7-346D906ED415}" destId="{9EABC46C-0DC3-4605-AC26-6E1FD32B87EF}" srcOrd="0" destOrd="0" presId="urn:microsoft.com/office/officeart/2018/2/layout/IconVerticalSolidList"/>
    <dgm:cxn modelId="{DCB8698D-4439-4F0E-B8D9-71A543F4CD4C}" srcId="{9C961EB5-26C0-461E-8A26-D81A51ABE6D6}" destId="{0C0E15FA-627F-4B26-B8C7-346D906ED415}" srcOrd="2" destOrd="0" parTransId="{4DDAE3D7-BA89-4BD2-9772-A7AC80B2C1F1}" sibTransId="{A39F3F0E-7FFB-4E5F-8BF6-87D1880F1939}"/>
    <dgm:cxn modelId="{4E86D9A5-FAAD-4743-9B02-888B66E91958}" srcId="{9C961EB5-26C0-461E-8A26-D81A51ABE6D6}" destId="{7C6DBB1F-EA8D-4201-81AD-53E34EEDD098}" srcOrd="1" destOrd="0" parTransId="{E02EDA03-6A54-4E23-8781-85020F7F0FCE}" sibTransId="{7A08D1FF-1DB0-49AA-8E4D-D0D6930B8D4B}"/>
    <dgm:cxn modelId="{80364CB3-4170-4476-8806-6D5BF901715A}" type="presOf" srcId="{EC8806A4-B761-4E65-8EAE-26CB676825AE}" destId="{38AD99DA-5B0E-4DE7-8FDF-CA7F0C4732CD}" srcOrd="0" destOrd="0" presId="urn:microsoft.com/office/officeart/2018/2/layout/IconVerticalSolidList"/>
    <dgm:cxn modelId="{A870AEC1-93AB-4F3F-927A-840AF3E5D39C}" type="presOf" srcId="{8BD2D0B9-FCC1-44BD-99D1-D1AD068A2027}" destId="{D58FDF4E-41A4-4002-A703-FA73E2CA5415}" srcOrd="0" destOrd="0" presId="urn:microsoft.com/office/officeart/2018/2/layout/IconVerticalSolidList"/>
    <dgm:cxn modelId="{B6D2C5DA-1CEB-40C4-A5BA-9C690687DBAD}" srcId="{9C961EB5-26C0-461E-8A26-D81A51ABE6D6}" destId="{9B5FCD5F-197B-4DA2-AE5E-259F5E661A65}" srcOrd="3" destOrd="0" parTransId="{D1A8927C-C322-46ED-AE18-42A6B3FD0ED0}" sibTransId="{B54D4B5C-2EFA-4D25-AF61-6B6650785C91}"/>
    <dgm:cxn modelId="{62BD6FE9-55A6-40C8-ADD0-B7ECD501DDA1}" type="presOf" srcId="{7C6DBB1F-EA8D-4201-81AD-53E34EEDD098}" destId="{6164712E-5C03-447B-9CA8-2A8B36B8E3C0}" srcOrd="0" destOrd="0" presId="urn:microsoft.com/office/officeart/2018/2/layout/IconVerticalSolidList"/>
    <dgm:cxn modelId="{42A88DE9-2DF7-4C31-B7EC-2A16D4881713}" srcId="{9C961EB5-26C0-461E-8A26-D81A51ABE6D6}" destId="{8BD2D0B9-FCC1-44BD-99D1-D1AD068A2027}" srcOrd="4" destOrd="0" parTransId="{F1FC5439-2390-454A-83F3-2A2826A3CD00}" sibTransId="{86E900AB-85F6-4884-9641-53E24611DE39}"/>
    <dgm:cxn modelId="{1CD1EF26-27CF-46E9-A80E-408D117D64B6}" type="presParOf" srcId="{9C3DC3C4-E243-49F7-93D3-F43FA3A2B31F}" destId="{6AEA5DF9-AEC1-4837-9E4E-1073BAC298DE}" srcOrd="0" destOrd="0" presId="urn:microsoft.com/office/officeart/2018/2/layout/IconVerticalSolidList"/>
    <dgm:cxn modelId="{26402E95-46DC-4D34-8A98-DFAD907B3630}" type="presParOf" srcId="{6AEA5DF9-AEC1-4837-9E4E-1073BAC298DE}" destId="{6EF85AF9-DBE4-44DD-A1F3-1E0F61983201}" srcOrd="0" destOrd="0" presId="urn:microsoft.com/office/officeart/2018/2/layout/IconVerticalSolidList"/>
    <dgm:cxn modelId="{D6AED925-F0D5-40BE-AB33-417DB1395577}" type="presParOf" srcId="{6AEA5DF9-AEC1-4837-9E4E-1073BAC298DE}" destId="{F0FA937E-F837-402B-A24F-AE48123451DB}" srcOrd="1" destOrd="0" presId="urn:microsoft.com/office/officeart/2018/2/layout/IconVerticalSolidList"/>
    <dgm:cxn modelId="{CD9EAC81-5CCC-4153-9325-E078DB4B1A5C}" type="presParOf" srcId="{6AEA5DF9-AEC1-4837-9E4E-1073BAC298DE}" destId="{351B8E49-975A-48CD-9478-3DD78703FCD2}" srcOrd="2" destOrd="0" presId="urn:microsoft.com/office/officeart/2018/2/layout/IconVerticalSolidList"/>
    <dgm:cxn modelId="{52D8444D-19D2-4824-A4EE-AD991E63B858}" type="presParOf" srcId="{6AEA5DF9-AEC1-4837-9E4E-1073BAC298DE}" destId="{38AD99DA-5B0E-4DE7-8FDF-CA7F0C4732CD}" srcOrd="3" destOrd="0" presId="urn:microsoft.com/office/officeart/2018/2/layout/IconVerticalSolidList"/>
    <dgm:cxn modelId="{8C13A562-2FB9-498E-99EB-FB80FDA12206}" type="presParOf" srcId="{9C3DC3C4-E243-49F7-93D3-F43FA3A2B31F}" destId="{051B2CA9-05AE-4540-A938-B8FA13ABB02D}" srcOrd="1" destOrd="0" presId="urn:microsoft.com/office/officeart/2018/2/layout/IconVerticalSolidList"/>
    <dgm:cxn modelId="{B4EF5FD9-1744-438B-8DF5-1241E2B7EEC9}" type="presParOf" srcId="{9C3DC3C4-E243-49F7-93D3-F43FA3A2B31F}" destId="{5A5419D9-812D-4181-977A-AC035515445D}" srcOrd="2" destOrd="0" presId="urn:microsoft.com/office/officeart/2018/2/layout/IconVerticalSolidList"/>
    <dgm:cxn modelId="{9B427286-2429-494A-B274-93A5DE600A80}" type="presParOf" srcId="{5A5419D9-812D-4181-977A-AC035515445D}" destId="{BFA9D009-A7FE-4E2F-97AB-1F00E3BD06A6}" srcOrd="0" destOrd="0" presId="urn:microsoft.com/office/officeart/2018/2/layout/IconVerticalSolidList"/>
    <dgm:cxn modelId="{C5160566-6DB9-4182-A832-109EC86805F3}" type="presParOf" srcId="{5A5419D9-812D-4181-977A-AC035515445D}" destId="{31E399EB-A21A-408F-9BAF-A0E68F8675EB}" srcOrd="1" destOrd="0" presId="urn:microsoft.com/office/officeart/2018/2/layout/IconVerticalSolidList"/>
    <dgm:cxn modelId="{5746018F-6FDA-49BA-8D3B-AE031516A298}" type="presParOf" srcId="{5A5419D9-812D-4181-977A-AC035515445D}" destId="{03C453E1-1062-4AC7-82BA-1E06DA1ED506}" srcOrd="2" destOrd="0" presId="urn:microsoft.com/office/officeart/2018/2/layout/IconVerticalSolidList"/>
    <dgm:cxn modelId="{8B67518C-AFD7-4780-87AF-33425A2B84E1}" type="presParOf" srcId="{5A5419D9-812D-4181-977A-AC035515445D}" destId="{6164712E-5C03-447B-9CA8-2A8B36B8E3C0}" srcOrd="3" destOrd="0" presId="urn:microsoft.com/office/officeart/2018/2/layout/IconVerticalSolidList"/>
    <dgm:cxn modelId="{6483C520-58BE-4DC8-BED7-E550CFD1274B}" type="presParOf" srcId="{9C3DC3C4-E243-49F7-93D3-F43FA3A2B31F}" destId="{5255724B-82FD-4477-ACC4-427B265E1257}" srcOrd="3" destOrd="0" presId="urn:microsoft.com/office/officeart/2018/2/layout/IconVerticalSolidList"/>
    <dgm:cxn modelId="{75332167-E55D-4847-A182-A64E5F18EB5C}" type="presParOf" srcId="{9C3DC3C4-E243-49F7-93D3-F43FA3A2B31F}" destId="{96A43A13-38B3-4FBC-A26C-FF308D689860}" srcOrd="4" destOrd="0" presId="urn:microsoft.com/office/officeart/2018/2/layout/IconVerticalSolidList"/>
    <dgm:cxn modelId="{044B4333-8827-4AB2-B868-F477C73540FE}" type="presParOf" srcId="{96A43A13-38B3-4FBC-A26C-FF308D689860}" destId="{87949B0F-0820-4D27-839E-A8DAA7550022}" srcOrd="0" destOrd="0" presId="urn:microsoft.com/office/officeart/2018/2/layout/IconVerticalSolidList"/>
    <dgm:cxn modelId="{7F06588D-D46E-4E77-8C1E-07F405966F9E}" type="presParOf" srcId="{96A43A13-38B3-4FBC-A26C-FF308D689860}" destId="{028C5AEF-CEA6-484B-8AFB-1445E32DD099}" srcOrd="1" destOrd="0" presId="urn:microsoft.com/office/officeart/2018/2/layout/IconVerticalSolidList"/>
    <dgm:cxn modelId="{82A66560-0ED4-4ACA-90C4-4DA6838C9E96}" type="presParOf" srcId="{96A43A13-38B3-4FBC-A26C-FF308D689860}" destId="{FDEF6E89-D8A0-4922-BBC7-8854650E76E6}" srcOrd="2" destOrd="0" presId="urn:microsoft.com/office/officeart/2018/2/layout/IconVerticalSolidList"/>
    <dgm:cxn modelId="{952A8ACF-6E66-4C57-8FF7-B50E38337DF7}" type="presParOf" srcId="{96A43A13-38B3-4FBC-A26C-FF308D689860}" destId="{9EABC46C-0DC3-4605-AC26-6E1FD32B87EF}" srcOrd="3" destOrd="0" presId="urn:microsoft.com/office/officeart/2018/2/layout/IconVerticalSolidList"/>
    <dgm:cxn modelId="{FBB57BDC-2C5C-4A3B-9797-120FFC028061}" type="presParOf" srcId="{9C3DC3C4-E243-49F7-93D3-F43FA3A2B31F}" destId="{CBE2FEFE-F0AE-4B1A-B1B7-363BB704A5B9}" srcOrd="5" destOrd="0" presId="urn:microsoft.com/office/officeart/2018/2/layout/IconVerticalSolidList"/>
    <dgm:cxn modelId="{C2975514-B751-4CC7-9284-EB78AB4960A5}" type="presParOf" srcId="{9C3DC3C4-E243-49F7-93D3-F43FA3A2B31F}" destId="{7123BD24-0D24-4A9B-AF89-EA462DE93FD1}" srcOrd="6" destOrd="0" presId="urn:microsoft.com/office/officeart/2018/2/layout/IconVerticalSolidList"/>
    <dgm:cxn modelId="{A2B9EC6E-4C26-4B45-A1C4-7DBEC90B6C78}" type="presParOf" srcId="{7123BD24-0D24-4A9B-AF89-EA462DE93FD1}" destId="{4A31108B-CF37-4BB4-83FD-C90FE67C5C3C}" srcOrd="0" destOrd="0" presId="urn:microsoft.com/office/officeart/2018/2/layout/IconVerticalSolidList"/>
    <dgm:cxn modelId="{0DF19F29-BC2C-46BF-B5ED-DF0738204125}" type="presParOf" srcId="{7123BD24-0D24-4A9B-AF89-EA462DE93FD1}" destId="{DA945876-D5A6-4918-A871-6F090735E511}" srcOrd="1" destOrd="0" presId="urn:microsoft.com/office/officeart/2018/2/layout/IconVerticalSolidList"/>
    <dgm:cxn modelId="{5885977A-DA3F-4E01-A07A-46F35D03DDEC}" type="presParOf" srcId="{7123BD24-0D24-4A9B-AF89-EA462DE93FD1}" destId="{4B27B912-6921-489B-8C9A-D6611104E397}" srcOrd="2" destOrd="0" presId="urn:microsoft.com/office/officeart/2018/2/layout/IconVerticalSolidList"/>
    <dgm:cxn modelId="{FE42F89A-A6A8-4086-878C-B7633EB97EC8}" type="presParOf" srcId="{7123BD24-0D24-4A9B-AF89-EA462DE93FD1}" destId="{D28F9BFF-124B-4103-BA54-F9D3FBC42239}" srcOrd="3" destOrd="0" presId="urn:microsoft.com/office/officeart/2018/2/layout/IconVerticalSolidList"/>
    <dgm:cxn modelId="{40A4D0FC-196B-4E65-A826-1F3974D82EC1}" type="presParOf" srcId="{9C3DC3C4-E243-49F7-93D3-F43FA3A2B31F}" destId="{310971D2-2534-4C71-8C46-CDD4C7A87545}" srcOrd="7" destOrd="0" presId="urn:microsoft.com/office/officeart/2018/2/layout/IconVerticalSolidList"/>
    <dgm:cxn modelId="{48E57E0B-A03F-464F-8D39-2E2967862C53}" type="presParOf" srcId="{9C3DC3C4-E243-49F7-93D3-F43FA3A2B31F}" destId="{B21C643E-2857-4643-BAA3-B8D9FD010842}" srcOrd="8" destOrd="0" presId="urn:microsoft.com/office/officeart/2018/2/layout/IconVerticalSolidList"/>
    <dgm:cxn modelId="{133DC612-E04D-47B3-95EF-BFF643706363}" type="presParOf" srcId="{B21C643E-2857-4643-BAA3-B8D9FD010842}" destId="{A4E764B7-DE8A-41A7-A5F7-D57476CA42F1}" srcOrd="0" destOrd="0" presId="urn:microsoft.com/office/officeart/2018/2/layout/IconVerticalSolidList"/>
    <dgm:cxn modelId="{C9303FBD-9113-4C6D-81F8-D4842196E5CD}" type="presParOf" srcId="{B21C643E-2857-4643-BAA3-B8D9FD010842}" destId="{C19D7FA6-490A-416E-A099-E38C4B9D267D}" srcOrd="1" destOrd="0" presId="urn:microsoft.com/office/officeart/2018/2/layout/IconVerticalSolidList"/>
    <dgm:cxn modelId="{CF410888-0436-4249-84CF-E635A2F6CD77}" type="presParOf" srcId="{B21C643E-2857-4643-BAA3-B8D9FD010842}" destId="{2E69FFD3-5457-4E98-BB6D-B98F65778562}" srcOrd="2" destOrd="0" presId="urn:microsoft.com/office/officeart/2018/2/layout/IconVerticalSolidList"/>
    <dgm:cxn modelId="{9FBADA47-5B57-49AE-BDA9-201B23377D12}" type="presParOf" srcId="{B21C643E-2857-4643-BAA3-B8D9FD010842}" destId="{D58FDF4E-41A4-4002-A703-FA73E2CA5415}"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0CD100-63FA-4360-93B7-739FC44C43C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D42285E-F9CC-4733-885F-47F6C35E9F66}">
      <dgm:prSet custT="1"/>
      <dgm:spPr/>
      <dgm:t>
        <a:bodyPr/>
        <a:lstStyle/>
        <a:p>
          <a:pPr>
            <a:lnSpc>
              <a:spcPct val="100000"/>
            </a:lnSpc>
          </a:pPr>
          <a:r>
            <a:rPr lang="en-US" sz="1600" dirty="0"/>
            <a:t>Respond more effectively to market changes and evolving customer needs.</a:t>
          </a:r>
        </a:p>
      </dgm:t>
    </dgm:pt>
    <dgm:pt modelId="{D51DCD9F-C4C1-483E-A425-D7245C012593}" type="parTrans" cxnId="{DF5A8AF5-7002-4C73-9F75-1D50E7D58EBF}">
      <dgm:prSet/>
      <dgm:spPr/>
      <dgm:t>
        <a:bodyPr/>
        <a:lstStyle/>
        <a:p>
          <a:endParaRPr lang="en-US" sz="2400"/>
        </a:p>
      </dgm:t>
    </dgm:pt>
    <dgm:pt modelId="{D46FAD0A-166B-48AA-9473-C2762D78363C}" type="sibTrans" cxnId="{DF5A8AF5-7002-4C73-9F75-1D50E7D58EBF}">
      <dgm:prSet/>
      <dgm:spPr/>
      <dgm:t>
        <a:bodyPr/>
        <a:lstStyle/>
        <a:p>
          <a:endParaRPr lang="en-US" sz="2400"/>
        </a:p>
      </dgm:t>
    </dgm:pt>
    <dgm:pt modelId="{AEB257D4-0C30-4EC7-BFCD-C490163D6E9D}">
      <dgm:prSet custT="1"/>
      <dgm:spPr/>
      <dgm:t>
        <a:bodyPr/>
        <a:lstStyle/>
        <a:p>
          <a:pPr>
            <a:lnSpc>
              <a:spcPct val="100000"/>
            </a:lnSpc>
          </a:pPr>
          <a:r>
            <a:rPr lang="en-US" sz="1600"/>
            <a:t>Increase innovation and develop new products and services more efficiently.</a:t>
          </a:r>
        </a:p>
      </dgm:t>
    </dgm:pt>
    <dgm:pt modelId="{D9A8A4CB-AFDC-4AB7-B9AE-C5C406464C52}" type="parTrans" cxnId="{5EA0F6C9-8CC4-49E0-8DF2-CB5BADA05161}">
      <dgm:prSet/>
      <dgm:spPr/>
      <dgm:t>
        <a:bodyPr/>
        <a:lstStyle/>
        <a:p>
          <a:endParaRPr lang="en-US" sz="2400"/>
        </a:p>
      </dgm:t>
    </dgm:pt>
    <dgm:pt modelId="{32E08634-D68A-4B7E-9225-5A059B2FD925}" type="sibTrans" cxnId="{5EA0F6C9-8CC4-49E0-8DF2-CB5BADA05161}">
      <dgm:prSet/>
      <dgm:spPr/>
      <dgm:t>
        <a:bodyPr/>
        <a:lstStyle/>
        <a:p>
          <a:endParaRPr lang="en-US" sz="2400"/>
        </a:p>
      </dgm:t>
    </dgm:pt>
    <dgm:pt modelId="{5340342E-D507-480D-BCCF-D5A05046C06B}">
      <dgm:prSet custT="1"/>
      <dgm:spPr/>
      <dgm:t>
        <a:bodyPr/>
        <a:lstStyle/>
        <a:p>
          <a:pPr>
            <a:lnSpc>
              <a:spcPct val="100000"/>
            </a:lnSpc>
          </a:pPr>
          <a:r>
            <a:rPr lang="en-US" sz="1600" dirty="0"/>
            <a:t>Improve operational efficiency and streamline processes, potentially reducing costs.</a:t>
          </a:r>
        </a:p>
      </dgm:t>
    </dgm:pt>
    <dgm:pt modelId="{62C886B2-F99B-4B1B-9D97-74E645245B26}" type="parTrans" cxnId="{81C073B1-C299-45DE-BCEC-5F85297336BA}">
      <dgm:prSet/>
      <dgm:spPr/>
      <dgm:t>
        <a:bodyPr/>
        <a:lstStyle/>
        <a:p>
          <a:endParaRPr lang="en-US" sz="2400"/>
        </a:p>
      </dgm:t>
    </dgm:pt>
    <dgm:pt modelId="{F727D71B-C65D-43E2-9145-902FC08A12DA}" type="sibTrans" cxnId="{81C073B1-C299-45DE-BCEC-5F85297336BA}">
      <dgm:prSet/>
      <dgm:spPr/>
      <dgm:t>
        <a:bodyPr/>
        <a:lstStyle/>
        <a:p>
          <a:endParaRPr lang="en-US" sz="2400"/>
        </a:p>
      </dgm:t>
    </dgm:pt>
    <dgm:pt modelId="{BB8B8015-22BE-4992-8D5A-B356E143647E}">
      <dgm:prSet custT="1"/>
      <dgm:spPr/>
      <dgm:t>
        <a:bodyPr/>
        <a:lstStyle/>
        <a:p>
          <a:pPr>
            <a:lnSpc>
              <a:spcPct val="100000"/>
            </a:lnSpc>
          </a:pPr>
          <a:r>
            <a:rPr lang="en-US" sz="1600"/>
            <a:t>Become a more customer-centric organization.</a:t>
          </a:r>
        </a:p>
      </dgm:t>
    </dgm:pt>
    <dgm:pt modelId="{419CC69A-3711-433F-9D45-A674A42AAA64}" type="parTrans" cxnId="{98B83876-F220-4F49-89E6-E9C9429FFF4B}">
      <dgm:prSet/>
      <dgm:spPr/>
      <dgm:t>
        <a:bodyPr/>
        <a:lstStyle/>
        <a:p>
          <a:endParaRPr lang="en-US" sz="2400"/>
        </a:p>
      </dgm:t>
    </dgm:pt>
    <dgm:pt modelId="{F3FB87A5-D74C-487D-B548-8237FC353DC6}" type="sibTrans" cxnId="{98B83876-F220-4F49-89E6-E9C9429FFF4B}">
      <dgm:prSet/>
      <dgm:spPr/>
      <dgm:t>
        <a:bodyPr/>
        <a:lstStyle/>
        <a:p>
          <a:endParaRPr lang="en-US" sz="2400"/>
        </a:p>
      </dgm:t>
    </dgm:pt>
    <dgm:pt modelId="{16ABC514-2D1E-4048-A48B-9DFA6D2A5721}">
      <dgm:prSet custT="1"/>
      <dgm:spPr/>
      <dgm:t>
        <a:bodyPr/>
        <a:lstStyle/>
        <a:p>
          <a:pPr>
            <a:lnSpc>
              <a:spcPct val="100000"/>
            </a:lnSpc>
          </a:pPr>
          <a:r>
            <a:rPr lang="en-US" sz="1600" dirty="0"/>
            <a:t>Enhance collaboration and empower employees to drive innovation.</a:t>
          </a:r>
        </a:p>
      </dgm:t>
    </dgm:pt>
    <dgm:pt modelId="{1A25FFDC-7435-49C9-8018-9572AB3973DF}" type="parTrans" cxnId="{8C11B4B2-FA22-47D2-91C4-A7865C68B1B3}">
      <dgm:prSet/>
      <dgm:spPr/>
      <dgm:t>
        <a:bodyPr/>
        <a:lstStyle/>
        <a:p>
          <a:endParaRPr lang="en-US" sz="2400"/>
        </a:p>
      </dgm:t>
    </dgm:pt>
    <dgm:pt modelId="{1F2B7302-65CD-4F08-84E7-050F3976E912}" type="sibTrans" cxnId="{8C11B4B2-FA22-47D2-91C4-A7865C68B1B3}">
      <dgm:prSet/>
      <dgm:spPr/>
      <dgm:t>
        <a:bodyPr/>
        <a:lstStyle/>
        <a:p>
          <a:endParaRPr lang="en-US" sz="2400"/>
        </a:p>
      </dgm:t>
    </dgm:pt>
    <dgm:pt modelId="{48DBAA8F-B0EA-45B2-9419-CC2E207197B4}" type="pres">
      <dgm:prSet presAssocID="{B90CD100-63FA-4360-93B7-739FC44C43C9}" presName="root" presStyleCnt="0">
        <dgm:presLayoutVars>
          <dgm:dir/>
          <dgm:resizeHandles val="exact"/>
        </dgm:presLayoutVars>
      </dgm:prSet>
      <dgm:spPr/>
    </dgm:pt>
    <dgm:pt modelId="{C1DDC5F8-02FD-49EE-B773-6BC5E644975C}" type="pres">
      <dgm:prSet presAssocID="{8D42285E-F9CC-4733-885F-47F6C35E9F66}" presName="compNode" presStyleCnt="0"/>
      <dgm:spPr/>
    </dgm:pt>
    <dgm:pt modelId="{63052146-201B-4B5B-B19D-ADB29504F508}" type="pres">
      <dgm:prSet presAssocID="{8D42285E-F9CC-4733-885F-47F6C35E9F66}" presName="iconRect" presStyleLbl="node1" presStyleIdx="0" presStyleCnt="5" custScaleX="133100" custScaleY="1331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0F3F828E-FC5C-4CEB-AE07-DBED8F6BBBDB}" type="pres">
      <dgm:prSet presAssocID="{8D42285E-F9CC-4733-885F-47F6C35E9F66}" presName="spaceRect" presStyleCnt="0"/>
      <dgm:spPr/>
    </dgm:pt>
    <dgm:pt modelId="{AE2A1D23-A73F-495B-AD56-B28BC0AB05C4}" type="pres">
      <dgm:prSet presAssocID="{8D42285E-F9CC-4733-885F-47F6C35E9F66}" presName="textRect" presStyleLbl="revTx" presStyleIdx="0" presStyleCnt="5">
        <dgm:presLayoutVars>
          <dgm:chMax val="1"/>
          <dgm:chPref val="1"/>
        </dgm:presLayoutVars>
      </dgm:prSet>
      <dgm:spPr/>
    </dgm:pt>
    <dgm:pt modelId="{F71323D2-F6D8-4FE6-A34C-C709D9D1EA47}" type="pres">
      <dgm:prSet presAssocID="{D46FAD0A-166B-48AA-9473-C2762D78363C}" presName="sibTrans" presStyleCnt="0"/>
      <dgm:spPr/>
    </dgm:pt>
    <dgm:pt modelId="{753DBA30-CDE0-4170-ADE6-2270D3ADD43C}" type="pres">
      <dgm:prSet presAssocID="{AEB257D4-0C30-4EC7-BFCD-C490163D6E9D}" presName="compNode" presStyleCnt="0"/>
      <dgm:spPr/>
    </dgm:pt>
    <dgm:pt modelId="{193D4870-0B72-490C-8472-463C434FAB3B}" type="pres">
      <dgm:prSet presAssocID="{AEB257D4-0C30-4EC7-BFCD-C490163D6E9D}" presName="iconRect" presStyleLbl="node1" presStyleIdx="1" presStyleCnt="5" custScaleX="193500" custScaleY="17426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0B3BB9F0-0A52-40D6-A979-1DEC243A989D}" type="pres">
      <dgm:prSet presAssocID="{AEB257D4-0C30-4EC7-BFCD-C490163D6E9D}" presName="spaceRect" presStyleCnt="0"/>
      <dgm:spPr/>
    </dgm:pt>
    <dgm:pt modelId="{10414E32-7692-4C8F-AC53-49475D38C027}" type="pres">
      <dgm:prSet presAssocID="{AEB257D4-0C30-4EC7-BFCD-C490163D6E9D}" presName="textRect" presStyleLbl="revTx" presStyleIdx="1" presStyleCnt="5">
        <dgm:presLayoutVars>
          <dgm:chMax val="1"/>
          <dgm:chPref val="1"/>
        </dgm:presLayoutVars>
      </dgm:prSet>
      <dgm:spPr/>
    </dgm:pt>
    <dgm:pt modelId="{4229E57B-ABF5-432E-8175-AD2D1002C270}" type="pres">
      <dgm:prSet presAssocID="{32E08634-D68A-4B7E-9225-5A059B2FD925}" presName="sibTrans" presStyleCnt="0"/>
      <dgm:spPr/>
    </dgm:pt>
    <dgm:pt modelId="{EF3038C5-1773-4128-927A-861DE8288D8D}" type="pres">
      <dgm:prSet presAssocID="{5340342E-D507-480D-BCCF-D5A05046C06B}" presName="compNode" presStyleCnt="0"/>
      <dgm:spPr/>
    </dgm:pt>
    <dgm:pt modelId="{A73E495E-955F-4D38-8591-B071AD5570E7}" type="pres">
      <dgm:prSet presAssocID="{5340342E-D507-480D-BCCF-D5A05046C06B}" presName="iconRect" presStyleLbl="node1" presStyleIdx="2" presStyleCnt="5" custScaleX="133100" custScaleY="1331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58DF33F-9423-4CDA-89A4-9DC8B1F8263B}" type="pres">
      <dgm:prSet presAssocID="{5340342E-D507-480D-BCCF-D5A05046C06B}" presName="spaceRect" presStyleCnt="0"/>
      <dgm:spPr/>
    </dgm:pt>
    <dgm:pt modelId="{8512AB34-A529-4731-ACAF-E40C46DDA0F1}" type="pres">
      <dgm:prSet presAssocID="{5340342E-D507-480D-BCCF-D5A05046C06B}" presName="textRect" presStyleLbl="revTx" presStyleIdx="2" presStyleCnt="5" custScaleX="131200">
        <dgm:presLayoutVars>
          <dgm:chMax val="1"/>
          <dgm:chPref val="1"/>
        </dgm:presLayoutVars>
      </dgm:prSet>
      <dgm:spPr/>
    </dgm:pt>
    <dgm:pt modelId="{CD373D2D-C604-4231-BA6E-2A78BFE691B4}" type="pres">
      <dgm:prSet presAssocID="{F727D71B-C65D-43E2-9145-902FC08A12DA}" presName="sibTrans" presStyleCnt="0"/>
      <dgm:spPr/>
    </dgm:pt>
    <dgm:pt modelId="{75940EFD-42A9-443E-BD13-FF2A2F89CC70}" type="pres">
      <dgm:prSet presAssocID="{BB8B8015-22BE-4992-8D5A-B356E143647E}" presName="compNode" presStyleCnt="0"/>
      <dgm:spPr/>
    </dgm:pt>
    <dgm:pt modelId="{D85CE31F-9611-486B-BD5C-E2A4E9EF30D9}" type="pres">
      <dgm:prSet presAssocID="{BB8B8015-22BE-4992-8D5A-B356E143647E}" presName="iconRect" presStyleLbl="node1" presStyleIdx="3" presStyleCnt="5" custScaleX="133100" custScaleY="1331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4E4A736D-041A-44F6-B605-379AAB75FB0B}" type="pres">
      <dgm:prSet presAssocID="{BB8B8015-22BE-4992-8D5A-B356E143647E}" presName="spaceRect" presStyleCnt="0"/>
      <dgm:spPr/>
    </dgm:pt>
    <dgm:pt modelId="{C954A5FF-C33D-435E-B9B4-FC183A654598}" type="pres">
      <dgm:prSet presAssocID="{BB8B8015-22BE-4992-8D5A-B356E143647E}" presName="textRect" presStyleLbl="revTx" presStyleIdx="3" presStyleCnt="5">
        <dgm:presLayoutVars>
          <dgm:chMax val="1"/>
          <dgm:chPref val="1"/>
        </dgm:presLayoutVars>
      </dgm:prSet>
      <dgm:spPr/>
    </dgm:pt>
    <dgm:pt modelId="{78BEAF9C-5A19-4802-BA05-28F3BB81A326}" type="pres">
      <dgm:prSet presAssocID="{F3FB87A5-D74C-487D-B548-8237FC353DC6}" presName="sibTrans" presStyleCnt="0"/>
      <dgm:spPr/>
    </dgm:pt>
    <dgm:pt modelId="{13798022-559E-4294-A46A-1BDC7A521F9B}" type="pres">
      <dgm:prSet presAssocID="{16ABC514-2D1E-4048-A48B-9DFA6D2A5721}" presName="compNode" presStyleCnt="0"/>
      <dgm:spPr/>
    </dgm:pt>
    <dgm:pt modelId="{F8B478AC-D8DA-461F-855D-4D4123E37D98}" type="pres">
      <dgm:prSet presAssocID="{16ABC514-2D1E-4048-A48B-9DFA6D2A5721}" presName="iconRect" presStyleLbl="node1" presStyleIdx="4" presStyleCnt="5" custScaleX="133100" custScaleY="1331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15C3D88-7250-48BE-9C8B-E26904FACD52}" type="pres">
      <dgm:prSet presAssocID="{16ABC514-2D1E-4048-A48B-9DFA6D2A5721}" presName="spaceRect" presStyleCnt="0"/>
      <dgm:spPr/>
    </dgm:pt>
    <dgm:pt modelId="{D215B654-4DFF-44EE-BFAE-7B1FAF2D4095}" type="pres">
      <dgm:prSet presAssocID="{16ABC514-2D1E-4048-A48B-9DFA6D2A5721}" presName="textRect" presStyleLbl="revTx" presStyleIdx="4" presStyleCnt="5">
        <dgm:presLayoutVars>
          <dgm:chMax val="1"/>
          <dgm:chPref val="1"/>
        </dgm:presLayoutVars>
      </dgm:prSet>
      <dgm:spPr/>
    </dgm:pt>
  </dgm:ptLst>
  <dgm:cxnLst>
    <dgm:cxn modelId="{E66D641D-451E-42DB-A19A-5A034E91240D}" type="presOf" srcId="{8D42285E-F9CC-4733-885F-47F6C35E9F66}" destId="{AE2A1D23-A73F-495B-AD56-B28BC0AB05C4}" srcOrd="0" destOrd="0" presId="urn:microsoft.com/office/officeart/2018/2/layout/IconLabelList"/>
    <dgm:cxn modelId="{9E7F7C32-C0F9-4242-9648-B1B09247A50A}" type="presOf" srcId="{16ABC514-2D1E-4048-A48B-9DFA6D2A5721}" destId="{D215B654-4DFF-44EE-BFAE-7B1FAF2D4095}" srcOrd="0" destOrd="0" presId="urn:microsoft.com/office/officeart/2018/2/layout/IconLabelList"/>
    <dgm:cxn modelId="{98B83876-F220-4F49-89E6-E9C9429FFF4B}" srcId="{B90CD100-63FA-4360-93B7-739FC44C43C9}" destId="{BB8B8015-22BE-4992-8D5A-B356E143647E}" srcOrd="3" destOrd="0" parTransId="{419CC69A-3711-433F-9D45-A674A42AAA64}" sibTransId="{F3FB87A5-D74C-487D-B548-8237FC353DC6}"/>
    <dgm:cxn modelId="{E766CE93-2F97-4711-9A36-D849607FABF4}" type="presOf" srcId="{5340342E-D507-480D-BCCF-D5A05046C06B}" destId="{8512AB34-A529-4731-ACAF-E40C46DDA0F1}" srcOrd="0" destOrd="0" presId="urn:microsoft.com/office/officeart/2018/2/layout/IconLabelList"/>
    <dgm:cxn modelId="{EBAD2F9E-FCC1-4606-9874-F0FD90D42215}" type="presOf" srcId="{BB8B8015-22BE-4992-8D5A-B356E143647E}" destId="{C954A5FF-C33D-435E-B9B4-FC183A654598}" srcOrd="0" destOrd="0" presId="urn:microsoft.com/office/officeart/2018/2/layout/IconLabelList"/>
    <dgm:cxn modelId="{8E151D9F-3A73-45FB-965F-D896F5DB0F94}" type="presOf" srcId="{B90CD100-63FA-4360-93B7-739FC44C43C9}" destId="{48DBAA8F-B0EA-45B2-9419-CC2E207197B4}" srcOrd="0" destOrd="0" presId="urn:microsoft.com/office/officeart/2018/2/layout/IconLabelList"/>
    <dgm:cxn modelId="{81C073B1-C299-45DE-BCEC-5F85297336BA}" srcId="{B90CD100-63FA-4360-93B7-739FC44C43C9}" destId="{5340342E-D507-480D-BCCF-D5A05046C06B}" srcOrd="2" destOrd="0" parTransId="{62C886B2-F99B-4B1B-9D97-74E645245B26}" sibTransId="{F727D71B-C65D-43E2-9145-902FC08A12DA}"/>
    <dgm:cxn modelId="{8C11B4B2-FA22-47D2-91C4-A7865C68B1B3}" srcId="{B90CD100-63FA-4360-93B7-739FC44C43C9}" destId="{16ABC514-2D1E-4048-A48B-9DFA6D2A5721}" srcOrd="4" destOrd="0" parTransId="{1A25FFDC-7435-49C9-8018-9572AB3973DF}" sibTransId="{1F2B7302-65CD-4F08-84E7-050F3976E912}"/>
    <dgm:cxn modelId="{5EA0F6C9-8CC4-49E0-8DF2-CB5BADA05161}" srcId="{B90CD100-63FA-4360-93B7-739FC44C43C9}" destId="{AEB257D4-0C30-4EC7-BFCD-C490163D6E9D}" srcOrd="1" destOrd="0" parTransId="{D9A8A4CB-AFDC-4AB7-B9AE-C5C406464C52}" sibTransId="{32E08634-D68A-4B7E-9225-5A059B2FD925}"/>
    <dgm:cxn modelId="{DF5A8AF5-7002-4C73-9F75-1D50E7D58EBF}" srcId="{B90CD100-63FA-4360-93B7-739FC44C43C9}" destId="{8D42285E-F9CC-4733-885F-47F6C35E9F66}" srcOrd="0" destOrd="0" parTransId="{D51DCD9F-C4C1-483E-A425-D7245C012593}" sibTransId="{D46FAD0A-166B-48AA-9473-C2762D78363C}"/>
    <dgm:cxn modelId="{D11D8BF5-9640-4F0B-B8C2-737315EFC193}" type="presOf" srcId="{AEB257D4-0C30-4EC7-BFCD-C490163D6E9D}" destId="{10414E32-7692-4C8F-AC53-49475D38C027}" srcOrd="0" destOrd="0" presId="urn:microsoft.com/office/officeart/2018/2/layout/IconLabelList"/>
    <dgm:cxn modelId="{774654B1-1476-4E00-8056-388FF7735A96}" type="presParOf" srcId="{48DBAA8F-B0EA-45B2-9419-CC2E207197B4}" destId="{C1DDC5F8-02FD-49EE-B773-6BC5E644975C}" srcOrd="0" destOrd="0" presId="urn:microsoft.com/office/officeart/2018/2/layout/IconLabelList"/>
    <dgm:cxn modelId="{CC75B2F9-EF69-4F52-B98E-DF01AACBF3D0}" type="presParOf" srcId="{C1DDC5F8-02FD-49EE-B773-6BC5E644975C}" destId="{63052146-201B-4B5B-B19D-ADB29504F508}" srcOrd="0" destOrd="0" presId="urn:microsoft.com/office/officeart/2018/2/layout/IconLabelList"/>
    <dgm:cxn modelId="{93FB372F-A5A1-4EEA-BB59-65246ED7523B}" type="presParOf" srcId="{C1DDC5F8-02FD-49EE-B773-6BC5E644975C}" destId="{0F3F828E-FC5C-4CEB-AE07-DBED8F6BBBDB}" srcOrd="1" destOrd="0" presId="urn:microsoft.com/office/officeart/2018/2/layout/IconLabelList"/>
    <dgm:cxn modelId="{C0A99DC8-048D-48CE-A61F-130B28C0CE1A}" type="presParOf" srcId="{C1DDC5F8-02FD-49EE-B773-6BC5E644975C}" destId="{AE2A1D23-A73F-495B-AD56-B28BC0AB05C4}" srcOrd="2" destOrd="0" presId="urn:microsoft.com/office/officeart/2018/2/layout/IconLabelList"/>
    <dgm:cxn modelId="{943B6D79-3222-481A-8349-93AF7245DF52}" type="presParOf" srcId="{48DBAA8F-B0EA-45B2-9419-CC2E207197B4}" destId="{F71323D2-F6D8-4FE6-A34C-C709D9D1EA47}" srcOrd="1" destOrd="0" presId="urn:microsoft.com/office/officeart/2018/2/layout/IconLabelList"/>
    <dgm:cxn modelId="{AB963C39-674E-424A-BD88-1F1EBF8C7E3E}" type="presParOf" srcId="{48DBAA8F-B0EA-45B2-9419-CC2E207197B4}" destId="{753DBA30-CDE0-4170-ADE6-2270D3ADD43C}" srcOrd="2" destOrd="0" presId="urn:microsoft.com/office/officeart/2018/2/layout/IconLabelList"/>
    <dgm:cxn modelId="{4F1127F0-6995-459D-9B84-EF5E101B8011}" type="presParOf" srcId="{753DBA30-CDE0-4170-ADE6-2270D3ADD43C}" destId="{193D4870-0B72-490C-8472-463C434FAB3B}" srcOrd="0" destOrd="0" presId="urn:microsoft.com/office/officeart/2018/2/layout/IconLabelList"/>
    <dgm:cxn modelId="{BC52D1DF-4D9D-40F6-838F-0BB4E9342D59}" type="presParOf" srcId="{753DBA30-CDE0-4170-ADE6-2270D3ADD43C}" destId="{0B3BB9F0-0A52-40D6-A979-1DEC243A989D}" srcOrd="1" destOrd="0" presId="urn:microsoft.com/office/officeart/2018/2/layout/IconLabelList"/>
    <dgm:cxn modelId="{50EA8178-1D4B-4EDA-BF21-B8C3AEDFDD2B}" type="presParOf" srcId="{753DBA30-CDE0-4170-ADE6-2270D3ADD43C}" destId="{10414E32-7692-4C8F-AC53-49475D38C027}" srcOrd="2" destOrd="0" presId="urn:microsoft.com/office/officeart/2018/2/layout/IconLabelList"/>
    <dgm:cxn modelId="{8B95FBAC-4792-4834-A427-D674D0E12B03}" type="presParOf" srcId="{48DBAA8F-B0EA-45B2-9419-CC2E207197B4}" destId="{4229E57B-ABF5-432E-8175-AD2D1002C270}" srcOrd="3" destOrd="0" presId="urn:microsoft.com/office/officeart/2018/2/layout/IconLabelList"/>
    <dgm:cxn modelId="{4B06C746-CE8F-459E-9116-DF24A0CF75E7}" type="presParOf" srcId="{48DBAA8F-B0EA-45B2-9419-CC2E207197B4}" destId="{EF3038C5-1773-4128-927A-861DE8288D8D}" srcOrd="4" destOrd="0" presId="urn:microsoft.com/office/officeart/2018/2/layout/IconLabelList"/>
    <dgm:cxn modelId="{66E91681-A722-4605-B1E4-E3E970D61F91}" type="presParOf" srcId="{EF3038C5-1773-4128-927A-861DE8288D8D}" destId="{A73E495E-955F-4D38-8591-B071AD5570E7}" srcOrd="0" destOrd="0" presId="urn:microsoft.com/office/officeart/2018/2/layout/IconLabelList"/>
    <dgm:cxn modelId="{4F28FF24-E76B-4E1C-B009-557CBAA661E9}" type="presParOf" srcId="{EF3038C5-1773-4128-927A-861DE8288D8D}" destId="{658DF33F-9423-4CDA-89A4-9DC8B1F8263B}" srcOrd="1" destOrd="0" presId="urn:microsoft.com/office/officeart/2018/2/layout/IconLabelList"/>
    <dgm:cxn modelId="{56370618-7A35-4A50-910F-10FEF52FF0CA}" type="presParOf" srcId="{EF3038C5-1773-4128-927A-861DE8288D8D}" destId="{8512AB34-A529-4731-ACAF-E40C46DDA0F1}" srcOrd="2" destOrd="0" presId="urn:microsoft.com/office/officeart/2018/2/layout/IconLabelList"/>
    <dgm:cxn modelId="{963FB103-56A0-4EA0-AAF8-7504D5849B0B}" type="presParOf" srcId="{48DBAA8F-B0EA-45B2-9419-CC2E207197B4}" destId="{CD373D2D-C604-4231-BA6E-2A78BFE691B4}" srcOrd="5" destOrd="0" presId="urn:microsoft.com/office/officeart/2018/2/layout/IconLabelList"/>
    <dgm:cxn modelId="{57CAFDEB-ABF2-406C-B7F2-D378B2399750}" type="presParOf" srcId="{48DBAA8F-B0EA-45B2-9419-CC2E207197B4}" destId="{75940EFD-42A9-443E-BD13-FF2A2F89CC70}" srcOrd="6" destOrd="0" presId="urn:microsoft.com/office/officeart/2018/2/layout/IconLabelList"/>
    <dgm:cxn modelId="{19F46A55-5CBD-4685-B276-4C27A39E261E}" type="presParOf" srcId="{75940EFD-42A9-443E-BD13-FF2A2F89CC70}" destId="{D85CE31F-9611-486B-BD5C-E2A4E9EF30D9}" srcOrd="0" destOrd="0" presId="urn:microsoft.com/office/officeart/2018/2/layout/IconLabelList"/>
    <dgm:cxn modelId="{0DD224F7-1D0B-4A73-8350-EB70CCE52794}" type="presParOf" srcId="{75940EFD-42A9-443E-BD13-FF2A2F89CC70}" destId="{4E4A736D-041A-44F6-B605-379AAB75FB0B}" srcOrd="1" destOrd="0" presId="urn:microsoft.com/office/officeart/2018/2/layout/IconLabelList"/>
    <dgm:cxn modelId="{AC3F6260-2FFB-432E-B107-8FA17117DE6A}" type="presParOf" srcId="{75940EFD-42A9-443E-BD13-FF2A2F89CC70}" destId="{C954A5FF-C33D-435E-B9B4-FC183A654598}" srcOrd="2" destOrd="0" presId="urn:microsoft.com/office/officeart/2018/2/layout/IconLabelList"/>
    <dgm:cxn modelId="{A6F77275-CB40-4A67-9464-C54A37BF1101}" type="presParOf" srcId="{48DBAA8F-B0EA-45B2-9419-CC2E207197B4}" destId="{78BEAF9C-5A19-4802-BA05-28F3BB81A326}" srcOrd="7" destOrd="0" presId="urn:microsoft.com/office/officeart/2018/2/layout/IconLabelList"/>
    <dgm:cxn modelId="{EA423820-09DB-4380-A1BC-1B89A1A98DA2}" type="presParOf" srcId="{48DBAA8F-B0EA-45B2-9419-CC2E207197B4}" destId="{13798022-559E-4294-A46A-1BDC7A521F9B}" srcOrd="8" destOrd="0" presId="urn:microsoft.com/office/officeart/2018/2/layout/IconLabelList"/>
    <dgm:cxn modelId="{C02F1854-59E5-46B4-88C6-69FCD70FC7E2}" type="presParOf" srcId="{13798022-559E-4294-A46A-1BDC7A521F9B}" destId="{F8B478AC-D8DA-461F-855D-4D4123E37D98}" srcOrd="0" destOrd="0" presId="urn:microsoft.com/office/officeart/2018/2/layout/IconLabelList"/>
    <dgm:cxn modelId="{F29D902B-9176-49AE-B11E-AB8CA291E16D}" type="presParOf" srcId="{13798022-559E-4294-A46A-1BDC7A521F9B}" destId="{415C3D88-7250-48BE-9C8B-E26904FACD52}" srcOrd="1" destOrd="0" presId="urn:microsoft.com/office/officeart/2018/2/layout/IconLabelList"/>
    <dgm:cxn modelId="{398D8089-065A-45BD-9303-0EF93351DC2C}" type="presParOf" srcId="{13798022-559E-4294-A46A-1BDC7A521F9B}" destId="{D215B654-4DFF-44EE-BFAE-7B1FAF2D40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1623D0-8ECF-45F9-9A0B-1997BB6F5A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BF00A66-CC5E-4049-BE0C-D46F8D368BF1}">
      <dgm:prSet/>
      <dgm:spPr/>
      <dgm:t>
        <a:bodyPr/>
        <a:lstStyle/>
        <a:p>
          <a:pPr>
            <a:lnSpc>
              <a:spcPct val="100000"/>
            </a:lnSpc>
          </a:pPr>
          <a:r>
            <a:rPr lang="en-US" b="0" i="0" dirty="0">
              <a:solidFill>
                <a:schemeClr val="bg1"/>
              </a:solidFill>
            </a:rPr>
            <a:t>Agile Transformation for Speed and Innovation</a:t>
          </a:r>
          <a:endParaRPr lang="en-US" dirty="0">
            <a:solidFill>
              <a:schemeClr val="bg1"/>
            </a:solidFill>
          </a:endParaRPr>
        </a:p>
      </dgm:t>
    </dgm:pt>
    <dgm:pt modelId="{932DC1B1-6869-4DFA-A275-0D38142ED702}" type="parTrans" cxnId="{CEE34CFD-F417-4F8B-B700-C62915A247EE}">
      <dgm:prSet/>
      <dgm:spPr/>
      <dgm:t>
        <a:bodyPr/>
        <a:lstStyle/>
        <a:p>
          <a:endParaRPr lang="en-US"/>
        </a:p>
      </dgm:t>
    </dgm:pt>
    <dgm:pt modelId="{3D4DD17B-762A-45FA-AC3C-737D87BCAB0F}" type="sibTrans" cxnId="{CEE34CFD-F417-4F8B-B700-C62915A247EE}">
      <dgm:prSet/>
      <dgm:spPr/>
      <dgm:t>
        <a:bodyPr/>
        <a:lstStyle/>
        <a:p>
          <a:endParaRPr lang="en-US"/>
        </a:p>
      </dgm:t>
    </dgm:pt>
    <dgm:pt modelId="{D75ED263-0270-49F7-A27E-C0DC7E36DAE5}">
      <dgm:prSet custT="1"/>
      <dgm:spPr/>
      <dgm:t>
        <a:bodyPr/>
        <a:lstStyle/>
        <a:p>
          <a:pPr>
            <a:lnSpc>
              <a:spcPct val="100000"/>
            </a:lnSpc>
          </a:pPr>
          <a:r>
            <a:rPr lang="en-US" sz="1600" dirty="0">
              <a:solidFill>
                <a:schemeClr val="bg1"/>
              </a:solidFill>
            </a:rPr>
            <a:t>Agile allowed ANZ to respond quickly to market changes, introducing new products and services faster than traditional methods</a:t>
          </a:r>
        </a:p>
      </dgm:t>
    </dgm:pt>
    <dgm:pt modelId="{6C37FA13-5276-4CA9-94E3-B57EFB207CD8}" type="parTrans" cxnId="{D5586ABB-9E43-432C-AD56-12FC37041714}">
      <dgm:prSet/>
      <dgm:spPr/>
      <dgm:t>
        <a:bodyPr/>
        <a:lstStyle/>
        <a:p>
          <a:endParaRPr lang="en-US"/>
        </a:p>
      </dgm:t>
    </dgm:pt>
    <dgm:pt modelId="{46A244FD-0513-44B4-A827-0A3A50710EF6}" type="sibTrans" cxnId="{D5586ABB-9E43-432C-AD56-12FC37041714}">
      <dgm:prSet/>
      <dgm:spPr/>
      <dgm:t>
        <a:bodyPr/>
        <a:lstStyle/>
        <a:p>
          <a:endParaRPr lang="en-US"/>
        </a:p>
      </dgm:t>
    </dgm:pt>
    <dgm:pt modelId="{384B8BDD-DB5F-46A6-BC4E-D46C3485DD5D}">
      <dgm:prSet/>
      <dgm:spPr/>
      <dgm:t>
        <a:bodyPr/>
        <a:lstStyle/>
        <a:p>
          <a:pPr>
            <a:lnSpc>
              <a:spcPct val="100000"/>
            </a:lnSpc>
          </a:pPr>
          <a:r>
            <a:rPr lang="en-IN" b="0" i="0" dirty="0">
              <a:solidFill>
                <a:schemeClr val="bg1"/>
              </a:solidFill>
            </a:rPr>
            <a:t>Customer-Centric Digital Solutions</a:t>
          </a:r>
          <a:endParaRPr lang="en-US" dirty="0">
            <a:solidFill>
              <a:schemeClr val="bg1"/>
            </a:solidFill>
          </a:endParaRPr>
        </a:p>
      </dgm:t>
    </dgm:pt>
    <dgm:pt modelId="{54CAA816-69CF-45BB-B600-5385BD82D38F}" type="parTrans" cxnId="{2DCC8C2B-936F-41AB-AF5B-79DAFB19CA12}">
      <dgm:prSet/>
      <dgm:spPr/>
      <dgm:t>
        <a:bodyPr/>
        <a:lstStyle/>
        <a:p>
          <a:endParaRPr lang="en-US"/>
        </a:p>
      </dgm:t>
    </dgm:pt>
    <dgm:pt modelId="{86373747-B69C-4E8F-83FF-4F9AFCF7C90D}" type="sibTrans" cxnId="{2DCC8C2B-936F-41AB-AF5B-79DAFB19CA12}">
      <dgm:prSet/>
      <dgm:spPr/>
      <dgm:t>
        <a:bodyPr/>
        <a:lstStyle/>
        <a:p>
          <a:endParaRPr lang="en-US"/>
        </a:p>
      </dgm:t>
    </dgm:pt>
    <dgm:pt modelId="{6EB6BACD-23F9-4F5B-A1A9-BFD39CDF744F}">
      <dgm:prSet custT="1"/>
      <dgm:spPr/>
      <dgm:t>
        <a:bodyPr/>
        <a:lstStyle/>
        <a:p>
          <a:pPr>
            <a:lnSpc>
              <a:spcPct val="100000"/>
            </a:lnSpc>
          </a:pPr>
          <a:r>
            <a:rPr lang="en-US" sz="1600" dirty="0">
              <a:solidFill>
                <a:schemeClr val="bg1"/>
              </a:solidFill>
            </a:rPr>
            <a:t>By investing in user-friendly digital platforms and mobile banking solutions, ANZ met evolving customer expectations in the digital era.</a:t>
          </a:r>
        </a:p>
      </dgm:t>
    </dgm:pt>
    <dgm:pt modelId="{CC27F9FD-EC61-45D5-BCD7-8338298EEB68}" type="parTrans" cxnId="{61A2D3F3-C380-4D94-9DB6-117C32F08A67}">
      <dgm:prSet/>
      <dgm:spPr/>
      <dgm:t>
        <a:bodyPr/>
        <a:lstStyle/>
        <a:p>
          <a:endParaRPr lang="en-US"/>
        </a:p>
      </dgm:t>
    </dgm:pt>
    <dgm:pt modelId="{3C7E62CE-3BA4-45F2-B94B-9CDF75A7F1A4}" type="sibTrans" cxnId="{61A2D3F3-C380-4D94-9DB6-117C32F08A67}">
      <dgm:prSet/>
      <dgm:spPr/>
      <dgm:t>
        <a:bodyPr/>
        <a:lstStyle/>
        <a:p>
          <a:endParaRPr lang="en-US"/>
        </a:p>
      </dgm:t>
    </dgm:pt>
    <dgm:pt modelId="{1FDD28C7-E18F-4E65-8E50-C572E0D85F45}">
      <dgm:prSet/>
      <dgm:spPr/>
      <dgm:t>
        <a:bodyPr/>
        <a:lstStyle/>
        <a:p>
          <a:pPr>
            <a:lnSpc>
              <a:spcPct val="100000"/>
            </a:lnSpc>
          </a:pPr>
          <a:r>
            <a:rPr lang="en-IN" b="0" i="0" dirty="0">
              <a:solidFill>
                <a:schemeClr val="bg1"/>
              </a:solidFill>
            </a:rPr>
            <a:t>Cross-Functional Agile Teams</a:t>
          </a:r>
          <a:endParaRPr lang="en-US" dirty="0">
            <a:solidFill>
              <a:schemeClr val="bg1"/>
            </a:solidFill>
          </a:endParaRPr>
        </a:p>
      </dgm:t>
    </dgm:pt>
    <dgm:pt modelId="{CD1EC0AD-F5BC-4669-BFE6-F84EDB3BFC7B}" type="parTrans" cxnId="{500B7352-E145-49CE-B78B-1680D99798B6}">
      <dgm:prSet/>
      <dgm:spPr/>
      <dgm:t>
        <a:bodyPr/>
        <a:lstStyle/>
        <a:p>
          <a:endParaRPr lang="en-US"/>
        </a:p>
      </dgm:t>
    </dgm:pt>
    <dgm:pt modelId="{20C6EB9D-9E69-41B1-97E2-0DC2A34C2FF1}" type="sibTrans" cxnId="{500B7352-E145-49CE-B78B-1680D99798B6}">
      <dgm:prSet/>
      <dgm:spPr/>
      <dgm:t>
        <a:bodyPr/>
        <a:lstStyle/>
        <a:p>
          <a:endParaRPr lang="en-US"/>
        </a:p>
      </dgm:t>
    </dgm:pt>
    <dgm:pt modelId="{7FF12EBF-D77B-4092-B131-7354B681673C}">
      <dgm:prSet custT="1"/>
      <dgm:spPr/>
      <dgm:t>
        <a:bodyPr/>
        <a:lstStyle/>
        <a:p>
          <a:pPr>
            <a:lnSpc>
              <a:spcPct val="100000"/>
            </a:lnSpc>
          </a:pPr>
          <a:r>
            <a:rPr lang="en-US" sz="1600" dirty="0">
              <a:solidFill>
                <a:schemeClr val="bg1"/>
              </a:solidFill>
            </a:rPr>
            <a:t>This organizational shift facilitated quicker decision-making and collaborative problem-solving.</a:t>
          </a:r>
        </a:p>
      </dgm:t>
    </dgm:pt>
    <dgm:pt modelId="{CF6DAEEA-3144-4491-98EC-DBBA227A17E4}" type="parTrans" cxnId="{4E14098F-FF05-49AF-B479-0A00B69C186C}">
      <dgm:prSet/>
      <dgm:spPr/>
      <dgm:t>
        <a:bodyPr/>
        <a:lstStyle/>
        <a:p>
          <a:endParaRPr lang="en-US"/>
        </a:p>
      </dgm:t>
    </dgm:pt>
    <dgm:pt modelId="{99183782-661C-42AE-9C37-FE7D61E35990}" type="sibTrans" cxnId="{4E14098F-FF05-49AF-B479-0A00B69C186C}">
      <dgm:prSet/>
      <dgm:spPr/>
      <dgm:t>
        <a:bodyPr/>
        <a:lstStyle/>
        <a:p>
          <a:endParaRPr lang="en-US"/>
        </a:p>
      </dgm:t>
    </dgm:pt>
    <dgm:pt modelId="{93632BF9-5FF9-4516-9099-D74849E7B12A}">
      <dgm:prSet/>
      <dgm:spPr/>
      <dgm:t>
        <a:bodyPr/>
        <a:lstStyle/>
        <a:p>
          <a:pPr>
            <a:lnSpc>
              <a:spcPct val="100000"/>
            </a:lnSpc>
          </a:pPr>
          <a:r>
            <a:rPr lang="en-IN" b="0" i="0" dirty="0">
              <a:solidFill>
                <a:schemeClr val="bg1"/>
              </a:solidFill>
            </a:rPr>
            <a:t>Strategic Recognition of Limitations</a:t>
          </a:r>
          <a:endParaRPr lang="en-US" dirty="0">
            <a:solidFill>
              <a:schemeClr val="bg1"/>
            </a:solidFill>
          </a:endParaRPr>
        </a:p>
      </dgm:t>
    </dgm:pt>
    <dgm:pt modelId="{3AF09B8E-267E-400F-9B40-D58C3E87BDBC}" type="parTrans" cxnId="{DA8F4B07-87F0-4F76-A098-B1F0D506303A}">
      <dgm:prSet/>
      <dgm:spPr/>
      <dgm:t>
        <a:bodyPr/>
        <a:lstStyle/>
        <a:p>
          <a:endParaRPr lang="en-US"/>
        </a:p>
      </dgm:t>
    </dgm:pt>
    <dgm:pt modelId="{7A281C3C-11D3-4053-8768-FABC83651C1E}" type="sibTrans" cxnId="{DA8F4B07-87F0-4F76-A098-B1F0D506303A}">
      <dgm:prSet/>
      <dgm:spPr/>
      <dgm:t>
        <a:bodyPr/>
        <a:lstStyle/>
        <a:p>
          <a:endParaRPr lang="en-US"/>
        </a:p>
      </dgm:t>
    </dgm:pt>
    <dgm:pt modelId="{7DBF6C4C-643B-467E-AF89-407EB5A3454E}">
      <dgm:prSet custT="1"/>
      <dgm:spPr/>
      <dgm:t>
        <a:bodyPr/>
        <a:lstStyle/>
        <a:p>
          <a:pPr>
            <a:lnSpc>
              <a:spcPct val="100000"/>
            </a:lnSpc>
          </a:pPr>
          <a:r>
            <a:rPr lang="en-US" sz="1600" dirty="0">
              <a:solidFill>
                <a:schemeClr val="bg1"/>
              </a:solidFill>
            </a:rPr>
            <a:t>This strategic recognition allowed ANZ to apply agile methodologies selectively where they would be most effective.</a:t>
          </a:r>
        </a:p>
      </dgm:t>
    </dgm:pt>
    <dgm:pt modelId="{08D0B4E6-5BF8-4E05-A865-856FACD84BD5}" type="parTrans" cxnId="{C16E02A0-5FAA-408A-A701-28A451371692}">
      <dgm:prSet/>
      <dgm:spPr/>
      <dgm:t>
        <a:bodyPr/>
        <a:lstStyle/>
        <a:p>
          <a:endParaRPr lang="en-US"/>
        </a:p>
      </dgm:t>
    </dgm:pt>
    <dgm:pt modelId="{D0D4BDC1-FB76-44D5-A1CA-62EC478E2375}" type="sibTrans" cxnId="{C16E02A0-5FAA-408A-A701-28A451371692}">
      <dgm:prSet/>
      <dgm:spPr/>
      <dgm:t>
        <a:bodyPr/>
        <a:lstStyle/>
        <a:p>
          <a:endParaRPr lang="en-US"/>
        </a:p>
      </dgm:t>
    </dgm:pt>
    <dgm:pt modelId="{FD005A4F-DE3A-44AF-9DCF-005AC5A58F09}" type="pres">
      <dgm:prSet presAssocID="{AD1623D0-8ECF-45F9-9A0B-1997BB6F5A53}" presName="root" presStyleCnt="0">
        <dgm:presLayoutVars>
          <dgm:dir/>
          <dgm:resizeHandles val="exact"/>
        </dgm:presLayoutVars>
      </dgm:prSet>
      <dgm:spPr/>
    </dgm:pt>
    <dgm:pt modelId="{E416D2A3-02AB-4F55-8B8D-2516C6779F32}" type="pres">
      <dgm:prSet presAssocID="{3BF00A66-CC5E-4049-BE0C-D46F8D368BF1}" presName="compNode" presStyleCnt="0"/>
      <dgm:spPr/>
    </dgm:pt>
    <dgm:pt modelId="{0F9D3F75-0154-4A99-BF1F-8A3D8B7B5167}" type="pres">
      <dgm:prSet presAssocID="{3BF00A66-CC5E-4049-BE0C-D46F8D368BF1}" presName="bgRect" presStyleLbl="bgShp" presStyleIdx="0" presStyleCnt="4"/>
      <dgm:spPr>
        <a:solidFill>
          <a:srgbClr val="910513"/>
        </a:solidFill>
      </dgm:spPr>
    </dgm:pt>
    <dgm:pt modelId="{284F02A9-2B09-4594-9D33-9DD5E43E9DB1}" type="pres">
      <dgm:prSet presAssocID="{3BF00A66-CC5E-4049-BE0C-D46F8D368B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73282AE-45D4-41C6-998F-05AD64590746}" type="pres">
      <dgm:prSet presAssocID="{3BF00A66-CC5E-4049-BE0C-D46F8D368BF1}" presName="spaceRect" presStyleCnt="0"/>
      <dgm:spPr/>
    </dgm:pt>
    <dgm:pt modelId="{399987FD-E453-42F6-8856-6E296DD1AA27}" type="pres">
      <dgm:prSet presAssocID="{3BF00A66-CC5E-4049-BE0C-D46F8D368BF1}" presName="parTx" presStyleLbl="revTx" presStyleIdx="0" presStyleCnt="8">
        <dgm:presLayoutVars>
          <dgm:chMax val="0"/>
          <dgm:chPref val="0"/>
        </dgm:presLayoutVars>
      </dgm:prSet>
      <dgm:spPr/>
    </dgm:pt>
    <dgm:pt modelId="{98B3BAEF-CE56-4371-A77F-DEE7C8B5CA4B}" type="pres">
      <dgm:prSet presAssocID="{3BF00A66-CC5E-4049-BE0C-D46F8D368BF1}" presName="desTx" presStyleLbl="revTx" presStyleIdx="1" presStyleCnt="8">
        <dgm:presLayoutVars/>
      </dgm:prSet>
      <dgm:spPr/>
    </dgm:pt>
    <dgm:pt modelId="{D765FE5C-622A-4E2F-9E25-08F722CF0A1A}" type="pres">
      <dgm:prSet presAssocID="{3D4DD17B-762A-45FA-AC3C-737D87BCAB0F}" presName="sibTrans" presStyleCnt="0"/>
      <dgm:spPr/>
    </dgm:pt>
    <dgm:pt modelId="{EC30D059-D352-48C3-9A0D-C2315A0E530A}" type="pres">
      <dgm:prSet presAssocID="{384B8BDD-DB5F-46A6-BC4E-D46C3485DD5D}" presName="compNode" presStyleCnt="0"/>
      <dgm:spPr/>
    </dgm:pt>
    <dgm:pt modelId="{9F2F6892-DDB9-4037-B0C4-5AB9466B99AF}" type="pres">
      <dgm:prSet presAssocID="{384B8BDD-DB5F-46A6-BC4E-D46C3485DD5D}" presName="bgRect" presStyleLbl="bgShp" presStyleIdx="1" presStyleCnt="4"/>
      <dgm:spPr>
        <a:solidFill>
          <a:srgbClr val="910513"/>
        </a:solidFill>
      </dgm:spPr>
    </dgm:pt>
    <dgm:pt modelId="{50267C4D-02CC-4B82-9C17-BA4177267F71}" type="pres">
      <dgm:prSet presAssocID="{384B8BDD-DB5F-46A6-BC4E-D46C3485DD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rtual RealityHeadset"/>
        </a:ext>
      </dgm:extLst>
    </dgm:pt>
    <dgm:pt modelId="{50DFA24B-E03E-47A8-8E4E-108622C7B078}" type="pres">
      <dgm:prSet presAssocID="{384B8BDD-DB5F-46A6-BC4E-D46C3485DD5D}" presName="spaceRect" presStyleCnt="0"/>
      <dgm:spPr/>
    </dgm:pt>
    <dgm:pt modelId="{3D8FAAE8-D295-4D71-8993-853D4D58B3E0}" type="pres">
      <dgm:prSet presAssocID="{384B8BDD-DB5F-46A6-BC4E-D46C3485DD5D}" presName="parTx" presStyleLbl="revTx" presStyleIdx="2" presStyleCnt="8">
        <dgm:presLayoutVars>
          <dgm:chMax val="0"/>
          <dgm:chPref val="0"/>
        </dgm:presLayoutVars>
      </dgm:prSet>
      <dgm:spPr/>
    </dgm:pt>
    <dgm:pt modelId="{C8E340C4-0C64-4067-9F91-BB20DC72096C}" type="pres">
      <dgm:prSet presAssocID="{384B8BDD-DB5F-46A6-BC4E-D46C3485DD5D}" presName="desTx" presStyleLbl="revTx" presStyleIdx="3" presStyleCnt="8">
        <dgm:presLayoutVars/>
      </dgm:prSet>
      <dgm:spPr/>
    </dgm:pt>
    <dgm:pt modelId="{B8E6C973-6D8B-453D-86BA-20AC37352E54}" type="pres">
      <dgm:prSet presAssocID="{86373747-B69C-4E8F-83FF-4F9AFCF7C90D}" presName="sibTrans" presStyleCnt="0"/>
      <dgm:spPr/>
    </dgm:pt>
    <dgm:pt modelId="{614C8A2A-57FA-4729-B537-48D8E6E30704}" type="pres">
      <dgm:prSet presAssocID="{1FDD28C7-E18F-4E65-8E50-C572E0D85F45}" presName="compNode" presStyleCnt="0"/>
      <dgm:spPr/>
    </dgm:pt>
    <dgm:pt modelId="{245164AA-27E6-42E5-8027-6FE0BD0CF86C}" type="pres">
      <dgm:prSet presAssocID="{1FDD28C7-E18F-4E65-8E50-C572E0D85F45}" presName="bgRect" presStyleLbl="bgShp" presStyleIdx="2" presStyleCnt="4"/>
      <dgm:spPr>
        <a:solidFill>
          <a:srgbClr val="910513"/>
        </a:solidFill>
      </dgm:spPr>
    </dgm:pt>
    <dgm:pt modelId="{943C7A5E-4354-44AB-B19C-F884FEE20B39}" type="pres">
      <dgm:prSet presAssocID="{1FDD28C7-E18F-4E65-8E50-C572E0D85F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ular Flowchart"/>
        </a:ext>
      </dgm:extLst>
    </dgm:pt>
    <dgm:pt modelId="{50B9BE28-BB1E-4E74-AF60-057B9BA84F17}" type="pres">
      <dgm:prSet presAssocID="{1FDD28C7-E18F-4E65-8E50-C572E0D85F45}" presName="spaceRect" presStyleCnt="0"/>
      <dgm:spPr/>
    </dgm:pt>
    <dgm:pt modelId="{CD3310E8-9D68-4DC7-8876-75A6E9D9562B}" type="pres">
      <dgm:prSet presAssocID="{1FDD28C7-E18F-4E65-8E50-C572E0D85F45}" presName="parTx" presStyleLbl="revTx" presStyleIdx="4" presStyleCnt="8">
        <dgm:presLayoutVars>
          <dgm:chMax val="0"/>
          <dgm:chPref val="0"/>
        </dgm:presLayoutVars>
      </dgm:prSet>
      <dgm:spPr/>
    </dgm:pt>
    <dgm:pt modelId="{35A28C2A-CC23-4177-9A5E-BB5A08D7C257}" type="pres">
      <dgm:prSet presAssocID="{1FDD28C7-E18F-4E65-8E50-C572E0D85F45}" presName="desTx" presStyleLbl="revTx" presStyleIdx="5" presStyleCnt="8">
        <dgm:presLayoutVars/>
      </dgm:prSet>
      <dgm:spPr/>
    </dgm:pt>
    <dgm:pt modelId="{8A5A4ED4-9474-4CB8-9D5B-6BB3AFBF180F}" type="pres">
      <dgm:prSet presAssocID="{20C6EB9D-9E69-41B1-97E2-0DC2A34C2FF1}" presName="sibTrans" presStyleCnt="0"/>
      <dgm:spPr/>
    </dgm:pt>
    <dgm:pt modelId="{7EEE3C51-A7BA-4E10-9AB4-C95AA8011CC3}" type="pres">
      <dgm:prSet presAssocID="{93632BF9-5FF9-4516-9099-D74849E7B12A}" presName="compNode" presStyleCnt="0"/>
      <dgm:spPr/>
    </dgm:pt>
    <dgm:pt modelId="{88183C7E-D29E-41CF-AEF4-62B3695B395F}" type="pres">
      <dgm:prSet presAssocID="{93632BF9-5FF9-4516-9099-D74849E7B12A}" presName="bgRect" presStyleLbl="bgShp" presStyleIdx="3" presStyleCnt="4"/>
      <dgm:spPr>
        <a:solidFill>
          <a:srgbClr val="910513"/>
        </a:solidFill>
      </dgm:spPr>
    </dgm:pt>
    <dgm:pt modelId="{D8C20548-40DD-4DA9-90C5-B498EC02F734}" type="pres">
      <dgm:prSet presAssocID="{93632BF9-5FF9-4516-9099-D74849E7B1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E4BDEE4-2DAA-4854-B7DA-9E8F1C5EB6C8}" type="pres">
      <dgm:prSet presAssocID="{93632BF9-5FF9-4516-9099-D74849E7B12A}" presName="spaceRect" presStyleCnt="0"/>
      <dgm:spPr/>
    </dgm:pt>
    <dgm:pt modelId="{87C67D80-1376-4456-AE3C-BAEFBB9E914C}" type="pres">
      <dgm:prSet presAssocID="{93632BF9-5FF9-4516-9099-D74849E7B12A}" presName="parTx" presStyleLbl="revTx" presStyleIdx="6" presStyleCnt="8">
        <dgm:presLayoutVars>
          <dgm:chMax val="0"/>
          <dgm:chPref val="0"/>
        </dgm:presLayoutVars>
      </dgm:prSet>
      <dgm:spPr/>
    </dgm:pt>
    <dgm:pt modelId="{D8AA17FC-6C46-444B-840D-A48DDA8EA6CA}" type="pres">
      <dgm:prSet presAssocID="{93632BF9-5FF9-4516-9099-D74849E7B12A}" presName="desTx" presStyleLbl="revTx" presStyleIdx="7" presStyleCnt="8">
        <dgm:presLayoutVars/>
      </dgm:prSet>
      <dgm:spPr/>
    </dgm:pt>
  </dgm:ptLst>
  <dgm:cxnLst>
    <dgm:cxn modelId="{DA8F4B07-87F0-4F76-A098-B1F0D506303A}" srcId="{AD1623D0-8ECF-45F9-9A0B-1997BB6F5A53}" destId="{93632BF9-5FF9-4516-9099-D74849E7B12A}" srcOrd="3" destOrd="0" parTransId="{3AF09B8E-267E-400F-9B40-D58C3E87BDBC}" sibTransId="{7A281C3C-11D3-4053-8768-FABC83651C1E}"/>
    <dgm:cxn modelId="{2DCC8C2B-936F-41AB-AF5B-79DAFB19CA12}" srcId="{AD1623D0-8ECF-45F9-9A0B-1997BB6F5A53}" destId="{384B8BDD-DB5F-46A6-BC4E-D46C3485DD5D}" srcOrd="1" destOrd="0" parTransId="{54CAA816-69CF-45BB-B600-5385BD82D38F}" sibTransId="{86373747-B69C-4E8F-83FF-4F9AFCF7C90D}"/>
    <dgm:cxn modelId="{DC38DF2E-F0A2-45F6-9D82-90E577C1FFD5}" type="presOf" srcId="{6EB6BACD-23F9-4F5B-A1A9-BFD39CDF744F}" destId="{C8E340C4-0C64-4067-9F91-BB20DC72096C}" srcOrd="0" destOrd="0" presId="urn:microsoft.com/office/officeart/2018/2/layout/IconVerticalSolidList"/>
    <dgm:cxn modelId="{DBA6FF33-D276-4E01-AFEB-CFD7C856EE4D}" type="presOf" srcId="{D75ED263-0270-49F7-A27E-C0DC7E36DAE5}" destId="{98B3BAEF-CE56-4371-A77F-DEE7C8B5CA4B}" srcOrd="0" destOrd="0" presId="urn:microsoft.com/office/officeart/2018/2/layout/IconVerticalSolidList"/>
    <dgm:cxn modelId="{9AAE2B37-3577-44D8-A6A3-1D70F7ED8F70}" type="presOf" srcId="{AD1623D0-8ECF-45F9-9A0B-1997BB6F5A53}" destId="{FD005A4F-DE3A-44AF-9DCF-005AC5A58F09}" srcOrd="0" destOrd="0" presId="urn:microsoft.com/office/officeart/2018/2/layout/IconVerticalSolidList"/>
    <dgm:cxn modelId="{0E19A270-427E-4277-AF23-BD3257C855C3}" type="presOf" srcId="{7FF12EBF-D77B-4092-B131-7354B681673C}" destId="{35A28C2A-CC23-4177-9A5E-BB5A08D7C257}" srcOrd="0" destOrd="0" presId="urn:microsoft.com/office/officeart/2018/2/layout/IconVerticalSolidList"/>
    <dgm:cxn modelId="{500B7352-E145-49CE-B78B-1680D99798B6}" srcId="{AD1623D0-8ECF-45F9-9A0B-1997BB6F5A53}" destId="{1FDD28C7-E18F-4E65-8E50-C572E0D85F45}" srcOrd="2" destOrd="0" parTransId="{CD1EC0AD-F5BC-4669-BFE6-F84EDB3BFC7B}" sibTransId="{20C6EB9D-9E69-41B1-97E2-0DC2A34C2FF1}"/>
    <dgm:cxn modelId="{969BD656-C1F8-412E-846A-F6735C16B497}" type="presOf" srcId="{93632BF9-5FF9-4516-9099-D74849E7B12A}" destId="{87C67D80-1376-4456-AE3C-BAEFBB9E914C}" srcOrd="0" destOrd="0" presId="urn:microsoft.com/office/officeart/2018/2/layout/IconVerticalSolidList"/>
    <dgm:cxn modelId="{C185FD86-2864-4D98-B79B-D4CBA108CED1}" type="presOf" srcId="{1FDD28C7-E18F-4E65-8E50-C572E0D85F45}" destId="{CD3310E8-9D68-4DC7-8876-75A6E9D9562B}" srcOrd="0" destOrd="0" presId="urn:microsoft.com/office/officeart/2018/2/layout/IconVerticalSolidList"/>
    <dgm:cxn modelId="{4E14098F-FF05-49AF-B479-0A00B69C186C}" srcId="{1FDD28C7-E18F-4E65-8E50-C572E0D85F45}" destId="{7FF12EBF-D77B-4092-B131-7354B681673C}" srcOrd="0" destOrd="0" parTransId="{CF6DAEEA-3144-4491-98EC-DBBA227A17E4}" sibTransId="{99183782-661C-42AE-9C37-FE7D61E35990}"/>
    <dgm:cxn modelId="{2BBEE791-6C6E-491B-92B9-76FA78A3AFA9}" type="presOf" srcId="{384B8BDD-DB5F-46A6-BC4E-D46C3485DD5D}" destId="{3D8FAAE8-D295-4D71-8993-853D4D58B3E0}" srcOrd="0" destOrd="0" presId="urn:microsoft.com/office/officeart/2018/2/layout/IconVerticalSolidList"/>
    <dgm:cxn modelId="{90A33B99-19B7-4CA7-B1D3-9EED1F320A16}" type="presOf" srcId="{3BF00A66-CC5E-4049-BE0C-D46F8D368BF1}" destId="{399987FD-E453-42F6-8856-6E296DD1AA27}" srcOrd="0" destOrd="0" presId="urn:microsoft.com/office/officeart/2018/2/layout/IconVerticalSolidList"/>
    <dgm:cxn modelId="{C16E02A0-5FAA-408A-A701-28A451371692}" srcId="{93632BF9-5FF9-4516-9099-D74849E7B12A}" destId="{7DBF6C4C-643B-467E-AF89-407EB5A3454E}" srcOrd="0" destOrd="0" parTransId="{08D0B4E6-5BF8-4E05-A865-856FACD84BD5}" sibTransId="{D0D4BDC1-FB76-44D5-A1CA-62EC478E2375}"/>
    <dgm:cxn modelId="{D5586ABB-9E43-432C-AD56-12FC37041714}" srcId="{3BF00A66-CC5E-4049-BE0C-D46F8D368BF1}" destId="{D75ED263-0270-49F7-A27E-C0DC7E36DAE5}" srcOrd="0" destOrd="0" parTransId="{6C37FA13-5276-4CA9-94E3-B57EFB207CD8}" sibTransId="{46A244FD-0513-44B4-A827-0A3A50710EF6}"/>
    <dgm:cxn modelId="{467A62F0-8483-4504-BD1F-B08E686DE5C2}" type="presOf" srcId="{7DBF6C4C-643B-467E-AF89-407EB5A3454E}" destId="{D8AA17FC-6C46-444B-840D-A48DDA8EA6CA}" srcOrd="0" destOrd="0" presId="urn:microsoft.com/office/officeart/2018/2/layout/IconVerticalSolidList"/>
    <dgm:cxn modelId="{61A2D3F3-C380-4D94-9DB6-117C32F08A67}" srcId="{384B8BDD-DB5F-46A6-BC4E-D46C3485DD5D}" destId="{6EB6BACD-23F9-4F5B-A1A9-BFD39CDF744F}" srcOrd="0" destOrd="0" parTransId="{CC27F9FD-EC61-45D5-BCD7-8338298EEB68}" sibTransId="{3C7E62CE-3BA4-45F2-B94B-9CDF75A7F1A4}"/>
    <dgm:cxn modelId="{CEE34CFD-F417-4F8B-B700-C62915A247EE}" srcId="{AD1623D0-8ECF-45F9-9A0B-1997BB6F5A53}" destId="{3BF00A66-CC5E-4049-BE0C-D46F8D368BF1}" srcOrd="0" destOrd="0" parTransId="{932DC1B1-6869-4DFA-A275-0D38142ED702}" sibTransId="{3D4DD17B-762A-45FA-AC3C-737D87BCAB0F}"/>
    <dgm:cxn modelId="{B7F81DE8-C375-4A6C-94FD-1333A535A348}" type="presParOf" srcId="{FD005A4F-DE3A-44AF-9DCF-005AC5A58F09}" destId="{E416D2A3-02AB-4F55-8B8D-2516C6779F32}" srcOrd="0" destOrd="0" presId="urn:microsoft.com/office/officeart/2018/2/layout/IconVerticalSolidList"/>
    <dgm:cxn modelId="{28976783-B2B7-444C-A570-CFE9C05367E8}" type="presParOf" srcId="{E416D2A3-02AB-4F55-8B8D-2516C6779F32}" destId="{0F9D3F75-0154-4A99-BF1F-8A3D8B7B5167}" srcOrd="0" destOrd="0" presId="urn:microsoft.com/office/officeart/2018/2/layout/IconVerticalSolidList"/>
    <dgm:cxn modelId="{BE9D70D7-8BD5-4049-91C8-46D8FF446F68}" type="presParOf" srcId="{E416D2A3-02AB-4F55-8B8D-2516C6779F32}" destId="{284F02A9-2B09-4594-9D33-9DD5E43E9DB1}" srcOrd="1" destOrd="0" presId="urn:microsoft.com/office/officeart/2018/2/layout/IconVerticalSolidList"/>
    <dgm:cxn modelId="{7A01EDAB-D17F-4363-AC21-CAFD182E438B}" type="presParOf" srcId="{E416D2A3-02AB-4F55-8B8D-2516C6779F32}" destId="{A73282AE-45D4-41C6-998F-05AD64590746}" srcOrd="2" destOrd="0" presId="urn:microsoft.com/office/officeart/2018/2/layout/IconVerticalSolidList"/>
    <dgm:cxn modelId="{123B2EA4-B99E-4745-A227-B3F360EEFCC4}" type="presParOf" srcId="{E416D2A3-02AB-4F55-8B8D-2516C6779F32}" destId="{399987FD-E453-42F6-8856-6E296DD1AA27}" srcOrd="3" destOrd="0" presId="urn:microsoft.com/office/officeart/2018/2/layout/IconVerticalSolidList"/>
    <dgm:cxn modelId="{D41A4449-EB0D-4ADF-A634-715CCDB5BC19}" type="presParOf" srcId="{E416D2A3-02AB-4F55-8B8D-2516C6779F32}" destId="{98B3BAEF-CE56-4371-A77F-DEE7C8B5CA4B}" srcOrd="4" destOrd="0" presId="urn:microsoft.com/office/officeart/2018/2/layout/IconVerticalSolidList"/>
    <dgm:cxn modelId="{77643559-26F0-475D-ABCD-A8630E1FB18C}" type="presParOf" srcId="{FD005A4F-DE3A-44AF-9DCF-005AC5A58F09}" destId="{D765FE5C-622A-4E2F-9E25-08F722CF0A1A}" srcOrd="1" destOrd="0" presId="urn:microsoft.com/office/officeart/2018/2/layout/IconVerticalSolidList"/>
    <dgm:cxn modelId="{EB0A4D2C-D536-4BA4-88A6-F316132F8BC7}" type="presParOf" srcId="{FD005A4F-DE3A-44AF-9DCF-005AC5A58F09}" destId="{EC30D059-D352-48C3-9A0D-C2315A0E530A}" srcOrd="2" destOrd="0" presId="urn:microsoft.com/office/officeart/2018/2/layout/IconVerticalSolidList"/>
    <dgm:cxn modelId="{AE124A9D-28E6-487C-948A-31C33FE8B1E7}" type="presParOf" srcId="{EC30D059-D352-48C3-9A0D-C2315A0E530A}" destId="{9F2F6892-DDB9-4037-B0C4-5AB9466B99AF}" srcOrd="0" destOrd="0" presId="urn:microsoft.com/office/officeart/2018/2/layout/IconVerticalSolidList"/>
    <dgm:cxn modelId="{097AF501-B22F-4C4F-B63F-F0FCEA269BCC}" type="presParOf" srcId="{EC30D059-D352-48C3-9A0D-C2315A0E530A}" destId="{50267C4D-02CC-4B82-9C17-BA4177267F71}" srcOrd="1" destOrd="0" presId="urn:microsoft.com/office/officeart/2018/2/layout/IconVerticalSolidList"/>
    <dgm:cxn modelId="{85E72492-99A1-4D5B-949B-309DD33F8E8D}" type="presParOf" srcId="{EC30D059-D352-48C3-9A0D-C2315A0E530A}" destId="{50DFA24B-E03E-47A8-8E4E-108622C7B078}" srcOrd="2" destOrd="0" presId="urn:microsoft.com/office/officeart/2018/2/layout/IconVerticalSolidList"/>
    <dgm:cxn modelId="{0E866252-EEE3-4074-9833-658F662C519B}" type="presParOf" srcId="{EC30D059-D352-48C3-9A0D-C2315A0E530A}" destId="{3D8FAAE8-D295-4D71-8993-853D4D58B3E0}" srcOrd="3" destOrd="0" presId="urn:microsoft.com/office/officeart/2018/2/layout/IconVerticalSolidList"/>
    <dgm:cxn modelId="{49C67C8C-00CD-41FC-B3EE-B7A379C62CB5}" type="presParOf" srcId="{EC30D059-D352-48C3-9A0D-C2315A0E530A}" destId="{C8E340C4-0C64-4067-9F91-BB20DC72096C}" srcOrd="4" destOrd="0" presId="urn:microsoft.com/office/officeart/2018/2/layout/IconVerticalSolidList"/>
    <dgm:cxn modelId="{777D2F2A-CB06-4C74-B63B-BF31221BE64C}" type="presParOf" srcId="{FD005A4F-DE3A-44AF-9DCF-005AC5A58F09}" destId="{B8E6C973-6D8B-453D-86BA-20AC37352E54}" srcOrd="3" destOrd="0" presId="urn:microsoft.com/office/officeart/2018/2/layout/IconVerticalSolidList"/>
    <dgm:cxn modelId="{50E11E95-6AF4-4433-85D5-C72191B91AE6}" type="presParOf" srcId="{FD005A4F-DE3A-44AF-9DCF-005AC5A58F09}" destId="{614C8A2A-57FA-4729-B537-48D8E6E30704}" srcOrd="4" destOrd="0" presId="urn:microsoft.com/office/officeart/2018/2/layout/IconVerticalSolidList"/>
    <dgm:cxn modelId="{6F3789A5-66EE-46D3-9F94-0475CED036F0}" type="presParOf" srcId="{614C8A2A-57FA-4729-B537-48D8E6E30704}" destId="{245164AA-27E6-42E5-8027-6FE0BD0CF86C}" srcOrd="0" destOrd="0" presId="urn:microsoft.com/office/officeart/2018/2/layout/IconVerticalSolidList"/>
    <dgm:cxn modelId="{D1D0EA37-CC03-406B-904A-5678A25F88E5}" type="presParOf" srcId="{614C8A2A-57FA-4729-B537-48D8E6E30704}" destId="{943C7A5E-4354-44AB-B19C-F884FEE20B39}" srcOrd="1" destOrd="0" presId="urn:microsoft.com/office/officeart/2018/2/layout/IconVerticalSolidList"/>
    <dgm:cxn modelId="{270F9F08-30DF-45C3-9253-33B6906FF90E}" type="presParOf" srcId="{614C8A2A-57FA-4729-B537-48D8E6E30704}" destId="{50B9BE28-BB1E-4E74-AF60-057B9BA84F17}" srcOrd="2" destOrd="0" presId="urn:microsoft.com/office/officeart/2018/2/layout/IconVerticalSolidList"/>
    <dgm:cxn modelId="{FE4D8FF9-37E4-4AA8-B517-D1FBBF979D11}" type="presParOf" srcId="{614C8A2A-57FA-4729-B537-48D8E6E30704}" destId="{CD3310E8-9D68-4DC7-8876-75A6E9D9562B}" srcOrd="3" destOrd="0" presId="urn:microsoft.com/office/officeart/2018/2/layout/IconVerticalSolidList"/>
    <dgm:cxn modelId="{B5E4C3BD-EC1D-4CB2-A11A-6576DF46A789}" type="presParOf" srcId="{614C8A2A-57FA-4729-B537-48D8E6E30704}" destId="{35A28C2A-CC23-4177-9A5E-BB5A08D7C257}" srcOrd="4" destOrd="0" presId="urn:microsoft.com/office/officeart/2018/2/layout/IconVerticalSolidList"/>
    <dgm:cxn modelId="{77ABE0C9-2606-4837-9885-82AC96047E5E}" type="presParOf" srcId="{FD005A4F-DE3A-44AF-9DCF-005AC5A58F09}" destId="{8A5A4ED4-9474-4CB8-9D5B-6BB3AFBF180F}" srcOrd="5" destOrd="0" presId="urn:microsoft.com/office/officeart/2018/2/layout/IconVerticalSolidList"/>
    <dgm:cxn modelId="{3078A7C2-1EF9-4641-A251-2A7843560E80}" type="presParOf" srcId="{FD005A4F-DE3A-44AF-9DCF-005AC5A58F09}" destId="{7EEE3C51-A7BA-4E10-9AB4-C95AA8011CC3}" srcOrd="6" destOrd="0" presId="urn:microsoft.com/office/officeart/2018/2/layout/IconVerticalSolidList"/>
    <dgm:cxn modelId="{F1D06454-6494-4A76-ADB1-A3CD1AC862B7}" type="presParOf" srcId="{7EEE3C51-A7BA-4E10-9AB4-C95AA8011CC3}" destId="{88183C7E-D29E-41CF-AEF4-62B3695B395F}" srcOrd="0" destOrd="0" presId="urn:microsoft.com/office/officeart/2018/2/layout/IconVerticalSolidList"/>
    <dgm:cxn modelId="{3FA3DF21-DAAB-4EF6-B4E4-659F6F34F53E}" type="presParOf" srcId="{7EEE3C51-A7BA-4E10-9AB4-C95AA8011CC3}" destId="{D8C20548-40DD-4DA9-90C5-B498EC02F734}" srcOrd="1" destOrd="0" presId="urn:microsoft.com/office/officeart/2018/2/layout/IconVerticalSolidList"/>
    <dgm:cxn modelId="{6A5E4913-7E02-40A2-B744-FC1016447AD6}" type="presParOf" srcId="{7EEE3C51-A7BA-4E10-9AB4-C95AA8011CC3}" destId="{2E4BDEE4-2DAA-4854-B7DA-9E8F1C5EB6C8}" srcOrd="2" destOrd="0" presId="urn:microsoft.com/office/officeart/2018/2/layout/IconVerticalSolidList"/>
    <dgm:cxn modelId="{F2FFC290-C0EB-4F56-8B7D-E6BD6EFF5E7E}" type="presParOf" srcId="{7EEE3C51-A7BA-4E10-9AB4-C95AA8011CC3}" destId="{87C67D80-1376-4456-AE3C-BAEFBB9E914C}" srcOrd="3" destOrd="0" presId="urn:microsoft.com/office/officeart/2018/2/layout/IconVerticalSolidList"/>
    <dgm:cxn modelId="{5992B3B6-60F0-44E2-887E-390772D9D117}" type="presParOf" srcId="{7EEE3C51-A7BA-4E10-9AB4-C95AA8011CC3}" destId="{D8AA17FC-6C46-444B-840D-A48DDA8EA6C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A2075ED-D1B2-4955-A199-FA87D01CCC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653B36E-BCEB-4B12-8FEC-923A78008F5A}">
      <dgm:prSet custT="1"/>
      <dgm:spPr/>
      <dgm:t>
        <a:bodyPr/>
        <a:lstStyle/>
        <a:p>
          <a:pPr>
            <a:lnSpc>
              <a:spcPct val="100000"/>
            </a:lnSpc>
          </a:pPr>
          <a:r>
            <a:rPr lang="en-US" sz="2200" b="1">
              <a:solidFill>
                <a:schemeClr val="bg1"/>
              </a:solidFill>
            </a:rPr>
            <a:t>Industry Challenges</a:t>
          </a:r>
          <a:endParaRPr lang="en-US" sz="2200">
            <a:solidFill>
              <a:schemeClr val="bg1"/>
            </a:solidFill>
          </a:endParaRPr>
        </a:p>
      </dgm:t>
    </dgm:pt>
    <dgm:pt modelId="{3DA77FA5-E2A2-4D41-9F19-6E4F289CD947}" type="parTrans" cxnId="{10E00DC1-8060-4271-AC81-C078942B4738}">
      <dgm:prSet/>
      <dgm:spPr/>
      <dgm:t>
        <a:bodyPr/>
        <a:lstStyle/>
        <a:p>
          <a:endParaRPr lang="en-US">
            <a:solidFill>
              <a:schemeClr val="bg1"/>
            </a:solidFill>
          </a:endParaRPr>
        </a:p>
      </dgm:t>
    </dgm:pt>
    <dgm:pt modelId="{F673E44F-0249-4316-AAB2-DE06923F83AA}" type="sibTrans" cxnId="{10E00DC1-8060-4271-AC81-C078942B4738}">
      <dgm:prSet/>
      <dgm:spPr/>
      <dgm:t>
        <a:bodyPr/>
        <a:lstStyle/>
        <a:p>
          <a:endParaRPr lang="en-US">
            <a:solidFill>
              <a:schemeClr val="bg1"/>
            </a:solidFill>
          </a:endParaRPr>
        </a:p>
      </dgm:t>
    </dgm:pt>
    <dgm:pt modelId="{C1524EAB-7408-48B7-9D09-54AC1C1733FF}">
      <dgm:prSet custT="1"/>
      <dgm:spPr/>
      <dgm:t>
        <a:bodyPr/>
        <a:lstStyle/>
        <a:p>
          <a:pPr>
            <a:lnSpc>
              <a:spcPct val="100000"/>
            </a:lnSpc>
          </a:pPr>
          <a:r>
            <a:rPr lang="en-US" sz="1600">
              <a:solidFill>
                <a:schemeClr val="bg1"/>
              </a:solidFill>
            </a:rPr>
            <a:t>Rapid technological advancements</a:t>
          </a:r>
        </a:p>
      </dgm:t>
    </dgm:pt>
    <dgm:pt modelId="{F662E06B-F6F4-43EE-8F37-1E4EB5D7D3B8}" type="parTrans" cxnId="{E9C71C83-D485-4FD8-BE94-53A15D69357D}">
      <dgm:prSet/>
      <dgm:spPr/>
      <dgm:t>
        <a:bodyPr/>
        <a:lstStyle/>
        <a:p>
          <a:endParaRPr lang="en-US">
            <a:solidFill>
              <a:schemeClr val="bg1"/>
            </a:solidFill>
          </a:endParaRPr>
        </a:p>
      </dgm:t>
    </dgm:pt>
    <dgm:pt modelId="{F43BC264-1BEB-46F9-A177-A20007E0B6F6}" type="sibTrans" cxnId="{E9C71C83-D485-4FD8-BE94-53A15D69357D}">
      <dgm:prSet/>
      <dgm:spPr/>
      <dgm:t>
        <a:bodyPr/>
        <a:lstStyle/>
        <a:p>
          <a:endParaRPr lang="en-US">
            <a:solidFill>
              <a:schemeClr val="bg1"/>
            </a:solidFill>
          </a:endParaRPr>
        </a:p>
      </dgm:t>
    </dgm:pt>
    <dgm:pt modelId="{2ADADFF3-BA59-47EB-AD11-CAAAC585CB0F}">
      <dgm:prSet custT="1"/>
      <dgm:spPr/>
      <dgm:t>
        <a:bodyPr/>
        <a:lstStyle/>
        <a:p>
          <a:pPr>
            <a:lnSpc>
              <a:spcPct val="100000"/>
            </a:lnSpc>
          </a:pPr>
          <a:r>
            <a:rPr lang="en-US" sz="1600">
              <a:solidFill>
                <a:schemeClr val="bg1"/>
              </a:solidFill>
            </a:rPr>
            <a:t>Rise of fintech</a:t>
          </a:r>
        </a:p>
      </dgm:t>
    </dgm:pt>
    <dgm:pt modelId="{1D9B35F2-D86C-4E4C-9E09-077383684B99}" type="parTrans" cxnId="{22388DB4-6C37-444F-92D2-2B1EDCFA4509}">
      <dgm:prSet/>
      <dgm:spPr/>
      <dgm:t>
        <a:bodyPr/>
        <a:lstStyle/>
        <a:p>
          <a:endParaRPr lang="en-US">
            <a:solidFill>
              <a:schemeClr val="bg1"/>
            </a:solidFill>
          </a:endParaRPr>
        </a:p>
      </dgm:t>
    </dgm:pt>
    <dgm:pt modelId="{5A89F986-71AC-40A9-881F-CF4AB9C90A2A}" type="sibTrans" cxnId="{22388DB4-6C37-444F-92D2-2B1EDCFA4509}">
      <dgm:prSet/>
      <dgm:spPr/>
      <dgm:t>
        <a:bodyPr/>
        <a:lstStyle/>
        <a:p>
          <a:endParaRPr lang="en-US">
            <a:solidFill>
              <a:schemeClr val="bg1"/>
            </a:solidFill>
          </a:endParaRPr>
        </a:p>
      </dgm:t>
    </dgm:pt>
    <dgm:pt modelId="{294CE936-2785-46A4-B057-BF54B8E2B52D}">
      <dgm:prSet custT="1"/>
      <dgm:spPr/>
      <dgm:t>
        <a:bodyPr/>
        <a:lstStyle/>
        <a:p>
          <a:pPr>
            <a:lnSpc>
              <a:spcPct val="100000"/>
            </a:lnSpc>
          </a:pPr>
          <a:r>
            <a:rPr lang="en-US" sz="1600">
              <a:solidFill>
                <a:schemeClr val="bg1"/>
              </a:solidFill>
            </a:rPr>
            <a:t>Changing customer expectations</a:t>
          </a:r>
        </a:p>
      </dgm:t>
    </dgm:pt>
    <dgm:pt modelId="{A69B0072-3A70-44D8-B44D-81DCBD8C95B7}" type="parTrans" cxnId="{945046E4-BEBF-4280-964D-762F6F632D15}">
      <dgm:prSet/>
      <dgm:spPr/>
      <dgm:t>
        <a:bodyPr/>
        <a:lstStyle/>
        <a:p>
          <a:endParaRPr lang="en-US">
            <a:solidFill>
              <a:schemeClr val="bg1"/>
            </a:solidFill>
          </a:endParaRPr>
        </a:p>
      </dgm:t>
    </dgm:pt>
    <dgm:pt modelId="{8C6944DA-646A-4D7A-82A1-9FAA26809716}" type="sibTrans" cxnId="{945046E4-BEBF-4280-964D-762F6F632D15}">
      <dgm:prSet/>
      <dgm:spPr/>
      <dgm:t>
        <a:bodyPr/>
        <a:lstStyle/>
        <a:p>
          <a:endParaRPr lang="en-US">
            <a:solidFill>
              <a:schemeClr val="bg1"/>
            </a:solidFill>
          </a:endParaRPr>
        </a:p>
      </dgm:t>
    </dgm:pt>
    <dgm:pt modelId="{2E9B4BA7-161F-42BB-BB56-952AD09F44E0}">
      <dgm:prSet custT="1"/>
      <dgm:spPr/>
      <dgm:t>
        <a:bodyPr/>
        <a:lstStyle/>
        <a:p>
          <a:pPr>
            <a:lnSpc>
              <a:spcPct val="100000"/>
            </a:lnSpc>
          </a:pPr>
          <a:r>
            <a:rPr lang="en-US" sz="2200" b="1">
              <a:solidFill>
                <a:schemeClr val="bg1"/>
              </a:solidFill>
            </a:rPr>
            <a:t>Bank's tarnished reputation </a:t>
          </a:r>
          <a:endParaRPr lang="en-US" sz="2200">
            <a:solidFill>
              <a:schemeClr val="bg1"/>
            </a:solidFill>
          </a:endParaRPr>
        </a:p>
      </dgm:t>
    </dgm:pt>
    <dgm:pt modelId="{FA665689-A4A6-4AA5-AA10-9256989528E1}" type="parTrans" cxnId="{89FF4ABE-069E-4B7C-842C-987AB5B2220B}">
      <dgm:prSet/>
      <dgm:spPr/>
      <dgm:t>
        <a:bodyPr/>
        <a:lstStyle/>
        <a:p>
          <a:endParaRPr lang="en-US">
            <a:solidFill>
              <a:schemeClr val="bg1"/>
            </a:solidFill>
          </a:endParaRPr>
        </a:p>
      </dgm:t>
    </dgm:pt>
    <dgm:pt modelId="{263B82FD-3505-4B63-8BC1-871934977E0B}" type="sibTrans" cxnId="{89FF4ABE-069E-4B7C-842C-987AB5B2220B}">
      <dgm:prSet/>
      <dgm:spPr/>
      <dgm:t>
        <a:bodyPr/>
        <a:lstStyle/>
        <a:p>
          <a:endParaRPr lang="en-US">
            <a:solidFill>
              <a:schemeClr val="bg1"/>
            </a:solidFill>
          </a:endParaRPr>
        </a:p>
      </dgm:t>
    </dgm:pt>
    <dgm:pt modelId="{B70D849F-9DD5-4958-A339-BFA46B2D6686}">
      <dgm:prSet/>
      <dgm:spPr/>
      <dgm:t>
        <a:bodyPr/>
        <a:lstStyle/>
        <a:p>
          <a:pPr>
            <a:lnSpc>
              <a:spcPct val="100000"/>
            </a:lnSpc>
          </a:pPr>
          <a:r>
            <a:rPr lang="en-US">
              <a:solidFill>
                <a:schemeClr val="bg1"/>
              </a:solidFill>
            </a:rPr>
            <a:t>Toxic culture</a:t>
          </a:r>
        </a:p>
      </dgm:t>
    </dgm:pt>
    <dgm:pt modelId="{1D9FCE0A-925F-414A-AEDA-3EBC83B0D83C}" type="parTrans" cxnId="{6CA2EA28-0927-42F4-AB4A-69D9FF270956}">
      <dgm:prSet/>
      <dgm:spPr/>
      <dgm:t>
        <a:bodyPr/>
        <a:lstStyle/>
        <a:p>
          <a:endParaRPr lang="en-US">
            <a:solidFill>
              <a:schemeClr val="bg1"/>
            </a:solidFill>
          </a:endParaRPr>
        </a:p>
      </dgm:t>
    </dgm:pt>
    <dgm:pt modelId="{EED100A5-AB4B-4B38-8225-357F2E595F68}" type="sibTrans" cxnId="{6CA2EA28-0927-42F4-AB4A-69D9FF270956}">
      <dgm:prSet/>
      <dgm:spPr/>
      <dgm:t>
        <a:bodyPr/>
        <a:lstStyle/>
        <a:p>
          <a:endParaRPr lang="en-US">
            <a:solidFill>
              <a:schemeClr val="bg1"/>
            </a:solidFill>
          </a:endParaRPr>
        </a:p>
      </dgm:t>
    </dgm:pt>
    <dgm:pt modelId="{66C2279E-DB9F-4B2C-A55E-EF569014F212}">
      <dgm:prSet/>
      <dgm:spPr/>
      <dgm:t>
        <a:bodyPr/>
        <a:lstStyle/>
        <a:p>
          <a:pPr>
            <a:lnSpc>
              <a:spcPct val="100000"/>
            </a:lnSpc>
          </a:pPr>
          <a:r>
            <a:rPr lang="en-US">
              <a:solidFill>
                <a:schemeClr val="bg1"/>
              </a:solidFill>
            </a:rPr>
            <a:t>Scandals within the bank</a:t>
          </a:r>
        </a:p>
      </dgm:t>
    </dgm:pt>
    <dgm:pt modelId="{C4AA9EC7-22A9-4B8A-8205-C3FCE4CDE54E}" type="parTrans" cxnId="{540415B9-7920-49E4-99EE-65E0BC8F073A}">
      <dgm:prSet/>
      <dgm:spPr/>
      <dgm:t>
        <a:bodyPr/>
        <a:lstStyle/>
        <a:p>
          <a:endParaRPr lang="en-US">
            <a:solidFill>
              <a:schemeClr val="bg1"/>
            </a:solidFill>
          </a:endParaRPr>
        </a:p>
      </dgm:t>
    </dgm:pt>
    <dgm:pt modelId="{1CCFFE63-87C1-44EC-80F3-CE59C7ED73D8}" type="sibTrans" cxnId="{540415B9-7920-49E4-99EE-65E0BC8F073A}">
      <dgm:prSet/>
      <dgm:spPr/>
      <dgm:t>
        <a:bodyPr/>
        <a:lstStyle/>
        <a:p>
          <a:endParaRPr lang="en-US">
            <a:solidFill>
              <a:schemeClr val="bg1"/>
            </a:solidFill>
          </a:endParaRPr>
        </a:p>
      </dgm:t>
    </dgm:pt>
    <dgm:pt modelId="{2440275D-680C-40F0-93F8-BE1AE4D2524F}">
      <dgm:prSet custT="1"/>
      <dgm:spPr/>
      <dgm:t>
        <a:bodyPr/>
        <a:lstStyle/>
        <a:p>
          <a:pPr>
            <a:lnSpc>
              <a:spcPct val="100000"/>
            </a:lnSpc>
          </a:pPr>
          <a:r>
            <a:rPr lang="en-US" sz="2200" b="1">
              <a:solidFill>
                <a:schemeClr val="bg1"/>
              </a:solidFill>
            </a:rPr>
            <a:t>Low performance and efficiency</a:t>
          </a:r>
          <a:endParaRPr lang="en-US" sz="2200">
            <a:solidFill>
              <a:schemeClr val="bg1"/>
            </a:solidFill>
          </a:endParaRPr>
        </a:p>
      </dgm:t>
    </dgm:pt>
    <dgm:pt modelId="{2DC07E16-B183-4B5B-86DC-1E36340351E2}" type="parTrans" cxnId="{73E9EFB7-F1E2-47A2-95B4-BBAC6D058611}">
      <dgm:prSet/>
      <dgm:spPr/>
      <dgm:t>
        <a:bodyPr/>
        <a:lstStyle/>
        <a:p>
          <a:endParaRPr lang="en-US">
            <a:solidFill>
              <a:schemeClr val="bg1"/>
            </a:solidFill>
          </a:endParaRPr>
        </a:p>
      </dgm:t>
    </dgm:pt>
    <dgm:pt modelId="{2C72FBFD-D188-447B-B878-3A39B738E626}" type="sibTrans" cxnId="{73E9EFB7-F1E2-47A2-95B4-BBAC6D058611}">
      <dgm:prSet/>
      <dgm:spPr/>
      <dgm:t>
        <a:bodyPr/>
        <a:lstStyle/>
        <a:p>
          <a:endParaRPr lang="en-US">
            <a:solidFill>
              <a:schemeClr val="bg1"/>
            </a:solidFill>
          </a:endParaRPr>
        </a:p>
      </dgm:t>
    </dgm:pt>
    <dgm:pt modelId="{D4304FAA-F965-448C-9D5D-9E6D8E20279E}">
      <dgm:prSet/>
      <dgm:spPr/>
      <dgm:t>
        <a:bodyPr/>
        <a:lstStyle/>
        <a:p>
          <a:pPr>
            <a:lnSpc>
              <a:spcPct val="100000"/>
            </a:lnSpc>
          </a:pPr>
          <a:r>
            <a:rPr lang="en-US">
              <a:solidFill>
                <a:schemeClr val="bg1"/>
              </a:solidFill>
            </a:rPr>
            <a:t>Traditional hierarchical structure</a:t>
          </a:r>
        </a:p>
      </dgm:t>
    </dgm:pt>
    <dgm:pt modelId="{3ABA41C5-BE83-43CA-A974-6A3105FBF4A1}" type="parTrans" cxnId="{CE1693BA-C023-4C08-B3F4-74C536A0B588}">
      <dgm:prSet/>
      <dgm:spPr/>
      <dgm:t>
        <a:bodyPr/>
        <a:lstStyle/>
        <a:p>
          <a:endParaRPr lang="en-US">
            <a:solidFill>
              <a:schemeClr val="bg1"/>
            </a:solidFill>
          </a:endParaRPr>
        </a:p>
      </dgm:t>
    </dgm:pt>
    <dgm:pt modelId="{7401F5CA-3C75-4720-8A93-AECDB43AD10A}" type="sibTrans" cxnId="{CE1693BA-C023-4C08-B3F4-74C536A0B588}">
      <dgm:prSet/>
      <dgm:spPr/>
      <dgm:t>
        <a:bodyPr/>
        <a:lstStyle/>
        <a:p>
          <a:endParaRPr lang="en-US">
            <a:solidFill>
              <a:schemeClr val="bg1"/>
            </a:solidFill>
          </a:endParaRPr>
        </a:p>
      </dgm:t>
    </dgm:pt>
    <dgm:pt modelId="{34D23E71-D0D0-46C6-B838-0417F674B1A2}">
      <dgm:prSet/>
      <dgm:spPr/>
      <dgm:t>
        <a:bodyPr/>
        <a:lstStyle/>
        <a:p>
          <a:pPr>
            <a:lnSpc>
              <a:spcPct val="100000"/>
            </a:lnSpc>
          </a:pPr>
          <a:r>
            <a:rPr lang="en-US">
              <a:solidFill>
                <a:schemeClr val="bg1"/>
              </a:solidFill>
            </a:rPr>
            <a:t>Slow and bureaucratic </a:t>
          </a:r>
        </a:p>
      </dgm:t>
    </dgm:pt>
    <dgm:pt modelId="{5D0C699B-56B1-49AB-B09E-5BDD8ECA77A0}" type="parTrans" cxnId="{E345F07C-3189-4EFD-BAE6-77604B6D50CA}">
      <dgm:prSet/>
      <dgm:spPr/>
      <dgm:t>
        <a:bodyPr/>
        <a:lstStyle/>
        <a:p>
          <a:endParaRPr lang="en-US">
            <a:solidFill>
              <a:schemeClr val="bg1"/>
            </a:solidFill>
          </a:endParaRPr>
        </a:p>
      </dgm:t>
    </dgm:pt>
    <dgm:pt modelId="{A3192CC9-13DC-4EB4-A2EC-EB9B4E8E9C2D}" type="sibTrans" cxnId="{E345F07C-3189-4EFD-BAE6-77604B6D50CA}">
      <dgm:prSet/>
      <dgm:spPr/>
      <dgm:t>
        <a:bodyPr/>
        <a:lstStyle/>
        <a:p>
          <a:endParaRPr lang="en-US">
            <a:solidFill>
              <a:schemeClr val="bg1"/>
            </a:solidFill>
          </a:endParaRPr>
        </a:p>
      </dgm:t>
    </dgm:pt>
    <dgm:pt modelId="{BD449173-C179-4C49-88E2-98EDCF954D9E}" type="pres">
      <dgm:prSet presAssocID="{EA2075ED-D1B2-4955-A199-FA87D01CCC49}" presName="root" presStyleCnt="0">
        <dgm:presLayoutVars>
          <dgm:dir/>
          <dgm:resizeHandles val="exact"/>
        </dgm:presLayoutVars>
      </dgm:prSet>
      <dgm:spPr/>
    </dgm:pt>
    <dgm:pt modelId="{4D359A83-A002-4F0F-B173-BAB95222EC3A}" type="pres">
      <dgm:prSet presAssocID="{3653B36E-BCEB-4B12-8FEC-923A78008F5A}" presName="compNode" presStyleCnt="0"/>
      <dgm:spPr/>
    </dgm:pt>
    <dgm:pt modelId="{0E0177B2-0E0B-4386-8350-141BC86C4A28}" type="pres">
      <dgm:prSet presAssocID="{3653B36E-BCEB-4B12-8FEC-923A78008F5A}" presName="bgRect" presStyleLbl="bgShp" presStyleIdx="0" presStyleCnt="3"/>
      <dgm:spPr>
        <a:solidFill>
          <a:srgbClr val="910513"/>
        </a:solidFill>
        <a:ln>
          <a:noFill/>
        </a:ln>
      </dgm:spPr>
    </dgm:pt>
    <dgm:pt modelId="{38D2B24E-6392-4346-BA3A-27E9A16A7007}" type="pres">
      <dgm:prSet presAssocID="{3653B36E-BCEB-4B12-8FEC-923A78008F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315E6ED-D222-4DB3-A988-3B3B6B21DF69}" type="pres">
      <dgm:prSet presAssocID="{3653B36E-BCEB-4B12-8FEC-923A78008F5A}" presName="spaceRect" presStyleCnt="0"/>
      <dgm:spPr/>
    </dgm:pt>
    <dgm:pt modelId="{E9970227-CB09-4AAF-A919-24B246B7DF4F}" type="pres">
      <dgm:prSet presAssocID="{3653B36E-BCEB-4B12-8FEC-923A78008F5A}" presName="parTx" presStyleLbl="revTx" presStyleIdx="0" presStyleCnt="6">
        <dgm:presLayoutVars>
          <dgm:chMax val="0"/>
          <dgm:chPref val="0"/>
        </dgm:presLayoutVars>
      </dgm:prSet>
      <dgm:spPr/>
    </dgm:pt>
    <dgm:pt modelId="{578007D0-0B5E-4569-9E08-C7D71C1244A1}" type="pres">
      <dgm:prSet presAssocID="{3653B36E-BCEB-4B12-8FEC-923A78008F5A}" presName="desTx" presStyleLbl="revTx" presStyleIdx="1" presStyleCnt="6">
        <dgm:presLayoutVars/>
      </dgm:prSet>
      <dgm:spPr/>
    </dgm:pt>
    <dgm:pt modelId="{CCEFDF33-69FD-45F9-B250-D51C01528D26}" type="pres">
      <dgm:prSet presAssocID="{F673E44F-0249-4316-AAB2-DE06923F83AA}" presName="sibTrans" presStyleCnt="0"/>
      <dgm:spPr/>
    </dgm:pt>
    <dgm:pt modelId="{8695656A-B245-48F3-83BB-1713027FEE31}" type="pres">
      <dgm:prSet presAssocID="{2E9B4BA7-161F-42BB-BB56-952AD09F44E0}" presName="compNode" presStyleCnt="0"/>
      <dgm:spPr/>
    </dgm:pt>
    <dgm:pt modelId="{60FC75E0-8CE1-4226-88EB-6C45184A7D26}" type="pres">
      <dgm:prSet presAssocID="{2E9B4BA7-161F-42BB-BB56-952AD09F44E0}" presName="bgRect" presStyleLbl="bgShp" presStyleIdx="1" presStyleCnt="3"/>
      <dgm:spPr>
        <a:solidFill>
          <a:srgbClr val="910513"/>
        </a:solidFill>
      </dgm:spPr>
    </dgm:pt>
    <dgm:pt modelId="{16246E7D-7B00-4062-B601-22F858BB55AE}" type="pres">
      <dgm:prSet presAssocID="{2E9B4BA7-161F-42BB-BB56-952AD09F44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52527679-09B5-4734-BC4C-A4E21D7EDD56}" type="pres">
      <dgm:prSet presAssocID="{2E9B4BA7-161F-42BB-BB56-952AD09F44E0}" presName="spaceRect" presStyleCnt="0"/>
      <dgm:spPr/>
    </dgm:pt>
    <dgm:pt modelId="{4404C7C9-4311-46B2-A4AE-C64F46940CDF}" type="pres">
      <dgm:prSet presAssocID="{2E9B4BA7-161F-42BB-BB56-952AD09F44E0}" presName="parTx" presStyleLbl="revTx" presStyleIdx="2" presStyleCnt="6">
        <dgm:presLayoutVars>
          <dgm:chMax val="0"/>
          <dgm:chPref val="0"/>
        </dgm:presLayoutVars>
      </dgm:prSet>
      <dgm:spPr/>
    </dgm:pt>
    <dgm:pt modelId="{7C00C795-A72F-4197-81A4-80570E000A1C}" type="pres">
      <dgm:prSet presAssocID="{2E9B4BA7-161F-42BB-BB56-952AD09F44E0}" presName="desTx" presStyleLbl="revTx" presStyleIdx="3" presStyleCnt="6">
        <dgm:presLayoutVars/>
      </dgm:prSet>
      <dgm:spPr/>
    </dgm:pt>
    <dgm:pt modelId="{8C4BB1BC-4879-4D78-B55A-75D651E2D545}" type="pres">
      <dgm:prSet presAssocID="{263B82FD-3505-4B63-8BC1-871934977E0B}" presName="sibTrans" presStyleCnt="0"/>
      <dgm:spPr/>
    </dgm:pt>
    <dgm:pt modelId="{59245664-B8E1-491E-BDE4-C3AAC1311C29}" type="pres">
      <dgm:prSet presAssocID="{2440275D-680C-40F0-93F8-BE1AE4D2524F}" presName="compNode" presStyleCnt="0"/>
      <dgm:spPr/>
    </dgm:pt>
    <dgm:pt modelId="{79340022-FBAC-49C7-8146-CF596E4A6958}" type="pres">
      <dgm:prSet presAssocID="{2440275D-680C-40F0-93F8-BE1AE4D2524F}" presName="bgRect" presStyleLbl="bgShp" presStyleIdx="2" presStyleCnt="3" custLinFactNeighborY="949"/>
      <dgm:spPr>
        <a:solidFill>
          <a:srgbClr val="910513"/>
        </a:solidFill>
      </dgm:spPr>
    </dgm:pt>
    <dgm:pt modelId="{8A233B7E-D18C-41EA-8E0F-D81026B64B08}" type="pres">
      <dgm:prSet presAssocID="{2440275D-680C-40F0-93F8-BE1AE4D252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BC09D655-9212-4B69-80DF-FBFE5A3B359D}" type="pres">
      <dgm:prSet presAssocID="{2440275D-680C-40F0-93F8-BE1AE4D2524F}" presName="spaceRect" presStyleCnt="0"/>
      <dgm:spPr/>
    </dgm:pt>
    <dgm:pt modelId="{FDBF905B-C5E8-433A-9DD3-C5BE07B05189}" type="pres">
      <dgm:prSet presAssocID="{2440275D-680C-40F0-93F8-BE1AE4D2524F}" presName="parTx" presStyleLbl="revTx" presStyleIdx="4" presStyleCnt="6">
        <dgm:presLayoutVars>
          <dgm:chMax val="0"/>
          <dgm:chPref val="0"/>
        </dgm:presLayoutVars>
      </dgm:prSet>
      <dgm:spPr/>
    </dgm:pt>
    <dgm:pt modelId="{9221A8F2-D193-4314-8570-766A0EAE0FC6}" type="pres">
      <dgm:prSet presAssocID="{2440275D-680C-40F0-93F8-BE1AE4D2524F}" presName="desTx" presStyleLbl="revTx" presStyleIdx="5" presStyleCnt="6">
        <dgm:presLayoutVars/>
      </dgm:prSet>
      <dgm:spPr/>
    </dgm:pt>
  </dgm:ptLst>
  <dgm:cxnLst>
    <dgm:cxn modelId="{2464A91D-A2A4-4367-B31C-72488751CE27}" type="presOf" srcId="{EA2075ED-D1B2-4955-A199-FA87D01CCC49}" destId="{BD449173-C179-4C49-88E2-98EDCF954D9E}" srcOrd="0" destOrd="0" presId="urn:microsoft.com/office/officeart/2018/2/layout/IconVerticalSolidList"/>
    <dgm:cxn modelId="{6CA2EA28-0927-42F4-AB4A-69D9FF270956}" srcId="{2E9B4BA7-161F-42BB-BB56-952AD09F44E0}" destId="{B70D849F-9DD5-4958-A339-BFA46B2D6686}" srcOrd="0" destOrd="0" parTransId="{1D9FCE0A-925F-414A-AEDA-3EBC83B0D83C}" sibTransId="{EED100A5-AB4B-4B38-8225-357F2E595F68}"/>
    <dgm:cxn modelId="{5B65E544-24DE-4374-BC6E-B878868599E4}" type="presOf" srcId="{D4304FAA-F965-448C-9D5D-9E6D8E20279E}" destId="{9221A8F2-D193-4314-8570-766A0EAE0FC6}" srcOrd="0" destOrd="0" presId="urn:microsoft.com/office/officeart/2018/2/layout/IconVerticalSolidList"/>
    <dgm:cxn modelId="{DD3BFD48-461D-4BC8-A8A1-2B8D38B2C854}" type="presOf" srcId="{2440275D-680C-40F0-93F8-BE1AE4D2524F}" destId="{FDBF905B-C5E8-433A-9DD3-C5BE07B05189}" srcOrd="0" destOrd="0" presId="urn:microsoft.com/office/officeart/2018/2/layout/IconVerticalSolidList"/>
    <dgm:cxn modelId="{4747566D-204A-4886-8AE6-C562F279F6E2}" type="presOf" srcId="{294CE936-2785-46A4-B057-BF54B8E2B52D}" destId="{578007D0-0B5E-4569-9E08-C7D71C1244A1}" srcOrd="0" destOrd="2" presId="urn:microsoft.com/office/officeart/2018/2/layout/IconVerticalSolidList"/>
    <dgm:cxn modelId="{B7FB8777-7C66-4EDD-B30D-4C9D910432BE}" type="presOf" srcId="{34D23E71-D0D0-46C6-B838-0417F674B1A2}" destId="{9221A8F2-D193-4314-8570-766A0EAE0FC6}" srcOrd="0" destOrd="1" presId="urn:microsoft.com/office/officeart/2018/2/layout/IconVerticalSolidList"/>
    <dgm:cxn modelId="{E345F07C-3189-4EFD-BAE6-77604B6D50CA}" srcId="{2440275D-680C-40F0-93F8-BE1AE4D2524F}" destId="{34D23E71-D0D0-46C6-B838-0417F674B1A2}" srcOrd="1" destOrd="0" parTransId="{5D0C699B-56B1-49AB-B09E-5BDD8ECA77A0}" sibTransId="{A3192CC9-13DC-4EB4-A2EC-EB9B4E8E9C2D}"/>
    <dgm:cxn modelId="{E9C71C83-D485-4FD8-BE94-53A15D69357D}" srcId="{3653B36E-BCEB-4B12-8FEC-923A78008F5A}" destId="{C1524EAB-7408-48B7-9D09-54AC1C1733FF}" srcOrd="0" destOrd="0" parTransId="{F662E06B-F6F4-43EE-8F37-1E4EB5D7D3B8}" sibTransId="{F43BC264-1BEB-46F9-A177-A20007E0B6F6}"/>
    <dgm:cxn modelId="{B903568E-D3D9-46F4-9C3C-E9D024E42A64}" type="presOf" srcId="{B70D849F-9DD5-4958-A339-BFA46B2D6686}" destId="{7C00C795-A72F-4197-81A4-80570E000A1C}" srcOrd="0" destOrd="0" presId="urn:microsoft.com/office/officeart/2018/2/layout/IconVerticalSolidList"/>
    <dgm:cxn modelId="{22388DB4-6C37-444F-92D2-2B1EDCFA4509}" srcId="{3653B36E-BCEB-4B12-8FEC-923A78008F5A}" destId="{2ADADFF3-BA59-47EB-AD11-CAAAC585CB0F}" srcOrd="1" destOrd="0" parTransId="{1D9B35F2-D86C-4E4C-9E09-077383684B99}" sibTransId="{5A89F986-71AC-40A9-881F-CF4AB9C90A2A}"/>
    <dgm:cxn modelId="{73E9EFB7-F1E2-47A2-95B4-BBAC6D058611}" srcId="{EA2075ED-D1B2-4955-A199-FA87D01CCC49}" destId="{2440275D-680C-40F0-93F8-BE1AE4D2524F}" srcOrd="2" destOrd="0" parTransId="{2DC07E16-B183-4B5B-86DC-1E36340351E2}" sibTransId="{2C72FBFD-D188-447B-B878-3A39B738E626}"/>
    <dgm:cxn modelId="{540415B9-7920-49E4-99EE-65E0BC8F073A}" srcId="{2E9B4BA7-161F-42BB-BB56-952AD09F44E0}" destId="{66C2279E-DB9F-4B2C-A55E-EF569014F212}" srcOrd="1" destOrd="0" parTransId="{C4AA9EC7-22A9-4B8A-8205-C3FCE4CDE54E}" sibTransId="{1CCFFE63-87C1-44EC-80F3-CE59C7ED73D8}"/>
    <dgm:cxn modelId="{CE1693BA-C023-4C08-B3F4-74C536A0B588}" srcId="{2440275D-680C-40F0-93F8-BE1AE4D2524F}" destId="{D4304FAA-F965-448C-9D5D-9E6D8E20279E}" srcOrd="0" destOrd="0" parTransId="{3ABA41C5-BE83-43CA-A974-6A3105FBF4A1}" sibTransId="{7401F5CA-3C75-4720-8A93-AECDB43AD10A}"/>
    <dgm:cxn modelId="{89FF4ABE-069E-4B7C-842C-987AB5B2220B}" srcId="{EA2075ED-D1B2-4955-A199-FA87D01CCC49}" destId="{2E9B4BA7-161F-42BB-BB56-952AD09F44E0}" srcOrd="1" destOrd="0" parTransId="{FA665689-A4A6-4AA5-AA10-9256989528E1}" sibTransId="{263B82FD-3505-4B63-8BC1-871934977E0B}"/>
    <dgm:cxn modelId="{FC1727C0-9D53-4A34-8FC4-D753635A969D}" type="presOf" srcId="{C1524EAB-7408-48B7-9D09-54AC1C1733FF}" destId="{578007D0-0B5E-4569-9E08-C7D71C1244A1}" srcOrd="0" destOrd="0" presId="urn:microsoft.com/office/officeart/2018/2/layout/IconVerticalSolidList"/>
    <dgm:cxn modelId="{10E00DC1-8060-4271-AC81-C078942B4738}" srcId="{EA2075ED-D1B2-4955-A199-FA87D01CCC49}" destId="{3653B36E-BCEB-4B12-8FEC-923A78008F5A}" srcOrd="0" destOrd="0" parTransId="{3DA77FA5-E2A2-4D41-9F19-6E4F289CD947}" sibTransId="{F673E44F-0249-4316-AAB2-DE06923F83AA}"/>
    <dgm:cxn modelId="{2A3873D0-5A03-4CD4-A60B-71C7021669BF}" type="presOf" srcId="{66C2279E-DB9F-4B2C-A55E-EF569014F212}" destId="{7C00C795-A72F-4197-81A4-80570E000A1C}" srcOrd="0" destOrd="1" presId="urn:microsoft.com/office/officeart/2018/2/layout/IconVerticalSolidList"/>
    <dgm:cxn modelId="{945046E4-BEBF-4280-964D-762F6F632D15}" srcId="{3653B36E-BCEB-4B12-8FEC-923A78008F5A}" destId="{294CE936-2785-46A4-B057-BF54B8E2B52D}" srcOrd="2" destOrd="0" parTransId="{A69B0072-3A70-44D8-B44D-81DCBD8C95B7}" sibTransId="{8C6944DA-646A-4D7A-82A1-9FAA26809716}"/>
    <dgm:cxn modelId="{7AB830F8-3D2E-42A5-ABEE-214113B4CCAD}" type="presOf" srcId="{2E9B4BA7-161F-42BB-BB56-952AD09F44E0}" destId="{4404C7C9-4311-46B2-A4AE-C64F46940CDF}" srcOrd="0" destOrd="0" presId="urn:microsoft.com/office/officeart/2018/2/layout/IconVerticalSolidList"/>
    <dgm:cxn modelId="{1151DBF8-A2BC-4ECE-9F27-A971D398FEE8}" type="presOf" srcId="{3653B36E-BCEB-4B12-8FEC-923A78008F5A}" destId="{E9970227-CB09-4AAF-A919-24B246B7DF4F}" srcOrd="0" destOrd="0" presId="urn:microsoft.com/office/officeart/2018/2/layout/IconVerticalSolidList"/>
    <dgm:cxn modelId="{987339FA-E17E-48B9-9646-F6129D0FCAF8}" type="presOf" srcId="{2ADADFF3-BA59-47EB-AD11-CAAAC585CB0F}" destId="{578007D0-0B5E-4569-9E08-C7D71C1244A1}" srcOrd="0" destOrd="1" presId="urn:microsoft.com/office/officeart/2018/2/layout/IconVerticalSolidList"/>
    <dgm:cxn modelId="{F5401F8A-A899-4C10-86A3-190B19DF8747}" type="presParOf" srcId="{BD449173-C179-4C49-88E2-98EDCF954D9E}" destId="{4D359A83-A002-4F0F-B173-BAB95222EC3A}" srcOrd="0" destOrd="0" presId="urn:microsoft.com/office/officeart/2018/2/layout/IconVerticalSolidList"/>
    <dgm:cxn modelId="{10832277-3DC4-4804-B1E3-85CBBA03B37E}" type="presParOf" srcId="{4D359A83-A002-4F0F-B173-BAB95222EC3A}" destId="{0E0177B2-0E0B-4386-8350-141BC86C4A28}" srcOrd="0" destOrd="0" presId="urn:microsoft.com/office/officeart/2018/2/layout/IconVerticalSolidList"/>
    <dgm:cxn modelId="{82712E38-9A3B-4EDB-9D9B-F6BEED648D4F}" type="presParOf" srcId="{4D359A83-A002-4F0F-B173-BAB95222EC3A}" destId="{38D2B24E-6392-4346-BA3A-27E9A16A7007}" srcOrd="1" destOrd="0" presId="urn:microsoft.com/office/officeart/2018/2/layout/IconVerticalSolidList"/>
    <dgm:cxn modelId="{F395E4B5-816F-438A-953C-ACE3D6B48028}" type="presParOf" srcId="{4D359A83-A002-4F0F-B173-BAB95222EC3A}" destId="{1315E6ED-D222-4DB3-A988-3B3B6B21DF69}" srcOrd="2" destOrd="0" presId="urn:microsoft.com/office/officeart/2018/2/layout/IconVerticalSolidList"/>
    <dgm:cxn modelId="{B51D8D41-3290-4F81-B610-4F3BC26CCB35}" type="presParOf" srcId="{4D359A83-A002-4F0F-B173-BAB95222EC3A}" destId="{E9970227-CB09-4AAF-A919-24B246B7DF4F}" srcOrd="3" destOrd="0" presId="urn:microsoft.com/office/officeart/2018/2/layout/IconVerticalSolidList"/>
    <dgm:cxn modelId="{BD295577-126B-4273-A700-B7917465A8F6}" type="presParOf" srcId="{4D359A83-A002-4F0F-B173-BAB95222EC3A}" destId="{578007D0-0B5E-4569-9E08-C7D71C1244A1}" srcOrd="4" destOrd="0" presId="urn:microsoft.com/office/officeart/2018/2/layout/IconVerticalSolidList"/>
    <dgm:cxn modelId="{D76C0253-7C7A-48F7-9211-EF1FAD260208}" type="presParOf" srcId="{BD449173-C179-4C49-88E2-98EDCF954D9E}" destId="{CCEFDF33-69FD-45F9-B250-D51C01528D26}" srcOrd="1" destOrd="0" presId="urn:microsoft.com/office/officeart/2018/2/layout/IconVerticalSolidList"/>
    <dgm:cxn modelId="{2B4141D2-4AB8-408B-A83C-A28DFB6B0446}" type="presParOf" srcId="{BD449173-C179-4C49-88E2-98EDCF954D9E}" destId="{8695656A-B245-48F3-83BB-1713027FEE31}" srcOrd="2" destOrd="0" presId="urn:microsoft.com/office/officeart/2018/2/layout/IconVerticalSolidList"/>
    <dgm:cxn modelId="{F8714655-BEE7-4907-B633-66311697FF97}" type="presParOf" srcId="{8695656A-B245-48F3-83BB-1713027FEE31}" destId="{60FC75E0-8CE1-4226-88EB-6C45184A7D26}" srcOrd="0" destOrd="0" presId="urn:microsoft.com/office/officeart/2018/2/layout/IconVerticalSolidList"/>
    <dgm:cxn modelId="{2FF55E7A-5FA6-4DF6-BBDF-8912F2935580}" type="presParOf" srcId="{8695656A-B245-48F3-83BB-1713027FEE31}" destId="{16246E7D-7B00-4062-B601-22F858BB55AE}" srcOrd="1" destOrd="0" presId="urn:microsoft.com/office/officeart/2018/2/layout/IconVerticalSolidList"/>
    <dgm:cxn modelId="{98F78971-D735-4D36-8EC1-5B84F6A2348B}" type="presParOf" srcId="{8695656A-B245-48F3-83BB-1713027FEE31}" destId="{52527679-09B5-4734-BC4C-A4E21D7EDD56}" srcOrd="2" destOrd="0" presId="urn:microsoft.com/office/officeart/2018/2/layout/IconVerticalSolidList"/>
    <dgm:cxn modelId="{CCAC674A-4384-46E7-B46F-B01A0A6446FA}" type="presParOf" srcId="{8695656A-B245-48F3-83BB-1713027FEE31}" destId="{4404C7C9-4311-46B2-A4AE-C64F46940CDF}" srcOrd="3" destOrd="0" presId="urn:microsoft.com/office/officeart/2018/2/layout/IconVerticalSolidList"/>
    <dgm:cxn modelId="{441A5CD8-BB4D-49C9-A6FA-32FC957CF298}" type="presParOf" srcId="{8695656A-B245-48F3-83BB-1713027FEE31}" destId="{7C00C795-A72F-4197-81A4-80570E000A1C}" srcOrd="4" destOrd="0" presId="urn:microsoft.com/office/officeart/2018/2/layout/IconVerticalSolidList"/>
    <dgm:cxn modelId="{137F0E9A-9FB2-48BC-8A88-42B67115D074}" type="presParOf" srcId="{BD449173-C179-4C49-88E2-98EDCF954D9E}" destId="{8C4BB1BC-4879-4D78-B55A-75D651E2D545}" srcOrd="3" destOrd="0" presId="urn:microsoft.com/office/officeart/2018/2/layout/IconVerticalSolidList"/>
    <dgm:cxn modelId="{5305DEB0-1524-4158-94FF-4AEF39100BD6}" type="presParOf" srcId="{BD449173-C179-4C49-88E2-98EDCF954D9E}" destId="{59245664-B8E1-491E-BDE4-C3AAC1311C29}" srcOrd="4" destOrd="0" presId="urn:microsoft.com/office/officeart/2018/2/layout/IconVerticalSolidList"/>
    <dgm:cxn modelId="{66A90E4B-28E7-4AB2-B9A8-3AD6DEC36C9C}" type="presParOf" srcId="{59245664-B8E1-491E-BDE4-C3AAC1311C29}" destId="{79340022-FBAC-49C7-8146-CF596E4A6958}" srcOrd="0" destOrd="0" presId="urn:microsoft.com/office/officeart/2018/2/layout/IconVerticalSolidList"/>
    <dgm:cxn modelId="{1AE4FE67-DD7F-4AA8-ACF6-D1D8D7223213}" type="presParOf" srcId="{59245664-B8E1-491E-BDE4-C3AAC1311C29}" destId="{8A233B7E-D18C-41EA-8E0F-D81026B64B08}" srcOrd="1" destOrd="0" presId="urn:microsoft.com/office/officeart/2018/2/layout/IconVerticalSolidList"/>
    <dgm:cxn modelId="{986D59C5-D074-4591-AD52-CA3780872588}" type="presParOf" srcId="{59245664-B8E1-491E-BDE4-C3AAC1311C29}" destId="{BC09D655-9212-4B69-80DF-FBFE5A3B359D}" srcOrd="2" destOrd="0" presId="urn:microsoft.com/office/officeart/2018/2/layout/IconVerticalSolidList"/>
    <dgm:cxn modelId="{F5F05262-8001-42F6-A27C-6476735929EC}" type="presParOf" srcId="{59245664-B8E1-491E-BDE4-C3AAC1311C29}" destId="{FDBF905B-C5E8-433A-9DD3-C5BE07B05189}" srcOrd="3" destOrd="0" presId="urn:microsoft.com/office/officeart/2018/2/layout/IconVerticalSolidList"/>
    <dgm:cxn modelId="{9D171694-289E-473F-A9DF-FBF73890C9A5}" type="presParOf" srcId="{59245664-B8E1-491E-BDE4-C3AAC1311C29}" destId="{9221A8F2-D193-4314-8570-766A0EAE0FC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0D20B-0034-4470-B0F5-BA560B56DE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C56667A-9777-4E99-9F75-58045BF6041A}">
      <dgm:prSet custT="1"/>
      <dgm:spPr>
        <a:solidFill>
          <a:srgbClr val="881C1C"/>
        </a:solidFill>
      </dgm:spPr>
      <dgm:t>
        <a:bodyPr/>
        <a:lstStyle/>
        <a:p>
          <a:r>
            <a:rPr lang="en-IN" sz="2000" dirty="0"/>
            <a:t>Implementation</a:t>
          </a:r>
          <a:endParaRPr lang="en-US" sz="2000" dirty="0"/>
        </a:p>
      </dgm:t>
    </dgm:pt>
    <dgm:pt modelId="{342CE532-FC11-467E-AAF5-33AC024FB645}" type="parTrans" cxnId="{EF95634F-6826-4DAF-9E0E-E97A5E55B294}">
      <dgm:prSet/>
      <dgm:spPr/>
      <dgm:t>
        <a:bodyPr/>
        <a:lstStyle/>
        <a:p>
          <a:endParaRPr lang="en-US"/>
        </a:p>
      </dgm:t>
    </dgm:pt>
    <dgm:pt modelId="{236D5EAA-2957-4477-AFB4-967C9CF0A6AD}" type="sibTrans" cxnId="{EF95634F-6826-4DAF-9E0E-E97A5E55B294}">
      <dgm:prSet/>
      <dgm:spPr/>
      <dgm:t>
        <a:bodyPr/>
        <a:lstStyle/>
        <a:p>
          <a:endParaRPr lang="en-US"/>
        </a:p>
      </dgm:t>
    </dgm:pt>
    <dgm:pt modelId="{91AC76DD-8333-4735-AC8D-F0D26D33EB79}">
      <dgm:prSet custT="1"/>
      <dgm:spPr>
        <a:solidFill>
          <a:srgbClr val="A92323"/>
        </a:solidFill>
      </dgm:spPr>
      <dgm:t>
        <a:bodyPr/>
        <a:lstStyle/>
        <a:p>
          <a:pPr rtl="0"/>
          <a:r>
            <a:rPr lang="en-US" sz="1600" b="0" i="0"/>
            <a:t>By</a:t>
          </a:r>
          <a:r>
            <a:rPr lang="en-US" sz="1600" b="0" i="0">
              <a:latin typeface="Calibri Light" panose="020F0302020204030204"/>
            </a:rPr>
            <a:t> 2018</a:t>
          </a:r>
          <a:r>
            <a:rPr lang="en-US" sz="1600" b="0" i="0"/>
            <a:t>, </a:t>
          </a:r>
          <a:r>
            <a:rPr lang="en-US" sz="1600" b="0" i="0">
              <a:latin typeface="Calibri Light" panose="020F0302020204030204"/>
            </a:rPr>
            <a:t>9000+</a:t>
          </a:r>
          <a:r>
            <a:rPr lang="en-US" sz="1600" b="0" i="0"/>
            <a:t> employees in Australian divisions adopted agile methodologies and working in agile teams</a:t>
          </a:r>
          <a:endParaRPr lang="en-US" sz="1600" b="0" i="0">
            <a:latin typeface="Calibri Light" panose="020F0302020204030204"/>
          </a:endParaRPr>
        </a:p>
      </dgm:t>
    </dgm:pt>
    <dgm:pt modelId="{12A85253-438C-44AC-A185-AF287314EF78}" type="parTrans" cxnId="{E13DA4F9-C64F-41A2-8C2B-E87CA434D687}">
      <dgm:prSet/>
      <dgm:spPr/>
      <dgm:t>
        <a:bodyPr/>
        <a:lstStyle/>
        <a:p>
          <a:endParaRPr lang="en-US"/>
        </a:p>
      </dgm:t>
    </dgm:pt>
    <dgm:pt modelId="{92E4D9E4-E8FF-4DEA-BE20-B05717DF52F0}" type="sibTrans" cxnId="{E13DA4F9-C64F-41A2-8C2B-E87CA434D687}">
      <dgm:prSet/>
      <dgm:spPr/>
      <dgm:t>
        <a:bodyPr/>
        <a:lstStyle/>
        <a:p>
          <a:endParaRPr lang="en-US"/>
        </a:p>
      </dgm:t>
    </dgm:pt>
    <dgm:pt modelId="{7EE6B4E6-9433-4B12-9EF3-3BFFAB8BCB9A}">
      <dgm:prSet custT="1"/>
      <dgm:spPr>
        <a:solidFill>
          <a:srgbClr val="A92323"/>
        </a:solidFill>
      </dgm:spPr>
      <dgm:t>
        <a:bodyPr/>
        <a:lstStyle/>
        <a:p>
          <a:r>
            <a:rPr lang="en-US" sz="1600" b="0" i="0" dirty="0"/>
            <a:t>Transition towards a less hierarchical structure, fostering collaboration and rapid response to customer needs</a:t>
          </a:r>
          <a:endParaRPr lang="en-US" sz="1600" dirty="0"/>
        </a:p>
      </dgm:t>
    </dgm:pt>
    <dgm:pt modelId="{385CB527-6887-43B3-9589-902E986022E6}" type="parTrans" cxnId="{41CE5755-C2F0-4D83-95D3-73803958D6BB}">
      <dgm:prSet/>
      <dgm:spPr/>
      <dgm:t>
        <a:bodyPr/>
        <a:lstStyle/>
        <a:p>
          <a:endParaRPr lang="en-US"/>
        </a:p>
      </dgm:t>
    </dgm:pt>
    <dgm:pt modelId="{4533F31E-762F-4C53-9493-23287BFAD639}" type="sibTrans" cxnId="{41CE5755-C2F0-4D83-95D3-73803958D6BB}">
      <dgm:prSet/>
      <dgm:spPr/>
      <dgm:t>
        <a:bodyPr/>
        <a:lstStyle/>
        <a:p>
          <a:endParaRPr lang="en-US"/>
        </a:p>
      </dgm:t>
    </dgm:pt>
    <dgm:pt modelId="{48BEAC10-A5C1-4F1B-B960-1192C4A8FD1A}">
      <dgm:prSet custT="1"/>
      <dgm:spPr>
        <a:solidFill>
          <a:srgbClr val="881C1C"/>
        </a:solidFill>
      </dgm:spPr>
      <dgm:t>
        <a:bodyPr/>
        <a:lstStyle/>
        <a:p>
          <a:r>
            <a:rPr lang="en-US" sz="2000" b="0" i="0" dirty="0"/>
            <a:t>Financial KPIs</a:t>
          </a:r>
          <a:endParaRPr lang="en-US" sz="2000" dirty="0"/>
        </a:p>
      </dgm:t>
    </dgm:pt>
    <dgm:pt modelId="{FBD04FA8-46EB-40D4-8E64-274D55CB1A27}" type="parTrans" cxnId="{26AE0B8B-6E06-4A6A-82C0-8AE2BB970EFF}">
      <dgm:prSet/>
      <dgm:spPr/>
      <dgm:t>
        <a:bodyPr/>
        <a:lstStyle/>
        <a:p>
          <a:endParaRPr lang="en-US"/>
        </a:p>
      </dgm:t>
    </dgm:pt>
    <dgm:pt modelId="{10C3936F-5D46-4BCD-89A7-6793BF1674FF}" type="sibTrans" cxnId="{26AE0B8B-6E06-4A6A-82C0-8AE2BB970EFF}">
      <dgm:prSet/>
      <dgm:spPr/>
      <dgm:t>
        <a:bodyPr/>
        <a:lstStyle/>
        <a:p>
          <a:endParaRPr lang="en-US"/>
        </a:p>
      </dgm:t>
    </dgm:pt>
    <dgm:pt modelId="{3CC60921-A63F-4409-8EF0-A873146A6696}">
      <dgm:prSet custT="1"/>
      <dgm:spPr>
        <a:solidFill>
          <a:srgbClr val="A92323"/>
        </a:solidFill>
      </dgm:spPr>
      <dgm:t>
        <a:bodyPr/>
        <a:lstStyle/>
        <a:p>
          <a:r>
            <a:rPr lang="en-US" sz="1600" b="0" i="0" dirty="0"/>
            <a:t>FY 2016/17: $6.41 billion profit, a 12% increase, indicating positive initial impact</a:t>
          </a:r>
          <a:endParaRPr lang="en-US" sz="1600" dirty="0"/>
        </a:p>
      </dgm:t>
    </dgm:pt>
    <dgm:pt modelId="{A12550B7-07E0-412D-AC2B-E7EBA115EC5C}" type="parTrans" cxnId="{7E321DC6-897F-4812-9C4E-029B239E99C3}">
      <dgm:prSet/>
      <dgm:spPr/>
      <dgm:t>
        <a:bodyPr/>
        <a:lstStyle/>
        <a:p>
          <a:endParaRPr lang="en-US"/>
        </a:p>
      </dgm:t>
    </dgm:pt>
    <dgm:pt modelId="{43C8DE2E-AAA9-4F86-AE4B-E7E382F03CF9}" type="sibTrans" cxnId="{7E321DC6-897F-4812-9C4E-029B239E99C3}">
      <dgm:prSet/>
      <dgm:spPr/>
      <dgm:t>
        <a:bodyPr/>
        <a:lstStyle/>
        <a:p>
          <a:endParaRPr lang="en-US"/>
        </a:p>
      </dgm:t>
    </dgm:pt>
    <dgm:pt modelId="{86F986A2-7599-4973-8B5B-77DC7754BF98}">
      <dgm:prSet custT="1"/>
      <dgm:spPr>
        <a:solidFill>
          <a:srgbClr val="A92323"/>
        </a:solidFill>
      </dgm:spPr>
      <dgm:t>
        <a:bodyPr/>
        <a:lstStyle/>
        <a:p>
          <a:pPr rtl="0"/>
          <a:r>
            <a:rPr lang="en-US" sz="1600" b="0" i="0"/>
            <a:t>FY 2017/18: Profit remained unchanged</a:t>
          </a:r>
          <a:r>
            <a:rPr lang="en-US" sz="1600" b="0" i="0">
              <a:latin typeface="Calibri Light" panose="020F0302020204030204"/>
            </a:rPr>
            <a:t> </a:t>
          </a:r>
          <a:endParaRPr lang="en-US" sz="1600" b="0" i="0"/>
        </a:p>
        <a:p>
          <a:r>
            <a:rPr lang="en-US" sz="1600" b="0" i="0"/>
            <a:t>FY 2018/19</a:t>
          </a:r>
          <a:r>
            <a:rPr lang="en-US" sz="1600" b="0" i="0">
              <a:latin typeface="Calibri Light" panose="020F0302020204030204"/>
            </a:rPr>
            <a:t>:</a:t>
          </a:r>
          <a:r>
            <a:rPr lang="en-US" sz="1600" b="0" i="0"/>
            <a:t> </a:t>
          </a:r>
          <a:r>
            <a:rPr lang="en-US" sz="1600" b="0" i="0">
              <a:latin typeface="Calibri Light" panose="020F0302020204030204"/>
            </a:rPr>
            <a:t>Half-year</a:t>
          </a:r>
          <a:r>
            <a:rPr lang="en-US" sz="1600" b="0" i="0"/>
            <a:t> profit decreased by 5%</a:t>
          </a:r>
          <a:endParaRPr lang="en-US" sz="1600"/>
        </a:p>
      </dgm:t>
    </dgm:pt>
    <dgm:pt modelId="{652D2FF8-FA9E-4F87-905A-C3308B139BCE}" type="parTrans" cxnId="{11B06C90-2D0B-474E-A30F-94D2C8EE1ACE}">
      <dgm:prSet/>
      <dgm:spPr/>
      <dgm:t>
        <a:bodyPr/>
        <a:lstStyle/>
        <a:p>
          <a:endParaRPr lang="en-US"/>
        </a:p>
      </dgm:t>
    </dgm:pt>
    <dgm:pt modelId="{1314078B-A324-4134-AA54-5C071B508068}" type="sibTrans" cxnId="{11B06C90-2D0B-474E-A30F-94D2C8EE1ACE}">
      <dgm:prSet/>
      <dgm:spPr/>
      <dgm:t>
        <a:bodyPr/>
        <a:lstStyle/>
        <a:p>
          <a:endParaRPr lang="en-US"/>
        </a:p>
      </dgm:t>
    </dgm:pt>
    <dgm:pt modelId="{A061DF22-C4C4-4A59-974D-94E2F5AD5D85}" type="pres">
      <dgm:prSet presAssocID="{5420D20B-0034-4470-B0F5-BA560B56DE61}" presName="diagram" presStyleCnt="0">
        <dgm:presLayoutVars>
          <dgm:dir/>
          <dgm:resizeHandles val="exact"/>
        </dgm:presLayoutVars>
      </dgm:prSet>
      <dgm:spPr/>
    </dgm:pt>
    <dgm:pt modelId="{9FFB29F3-8742-40A0-BE82-192A13DB3587}" type="pres">
      <dgm:prSet presAssocID="{FC56667A-9777-4E99-9F75-58045BF6041A}" presName="node" presStyleLbl="node1" presStyleIdx="0" presStyleCnt="6">
        <dgm:presLayoutVars>
          <dgm:bulletEnabled val="1"/>
        </dgm:presLayoutVars>
      </dgm:prSet>
      <dgm:spPr>
        <a:prstGeom prst="rightArrow">
          <a:avLst/>
        </a:prstGeom>
      </dgm:spPr>
    </dgm:pt>
    <dgm:pt modelId="{CC6050BE-878E-4136-9397-89CEA1199ECE}" type="pres">
      <dgm:prSet presAssocID="{236D5EAA-2957-4477-AFB4-967C9CF0A6AD}" presName="sibTrans" presStyleCnt="0"/>
      <dgm:spPr/>
    </dgm:pt>
    <dgm:pt modelId="{FCBB8F32-18B6-40B6-BD9C-4AE37077CB21}" type="pres">
      <dgm:prSet presAssocID="{91AC76DD-8333-4735-AC8D-F0D26D33EB79}" presName="node" presStyleLbl="node1" presStyleIdx="1" presStyleCnt="6">
        <dgm:presLayoutVars>
          <dgm:bulletEnabled val="1"/>
        </dgm:presLayoutVars>
      </dgm:prSet>
      <dgm:spPr/>
    </dgm:pt>
    <dgm:pt modelId="{364898D1-CC30-4146-A990-B1C21489B825}" type="pres">
      <dgm:prSet presAssocID="{92E4D9E4-E8FF-4DEA-BE20-B05717DF52F0}" presName="sibTrans" presStyleCnt="0"/>
      <dgm:spPr/>
    </dgm:pt>
    <dgm:pt modelId="{15964F4E-3341-493A-B4DB-6F921079EA85}" type="pres">
      <dgm:prSet presAssocID="{7EE6B4E6-9433-4B12-9EF3-3BFFAB8BCB9A}" presName="node" presStyleLbl="node1" presStyleIdx="2" presStyleCnt="6">
        <dgm:presLayoutVars>
          <dgm:bulletEnabled val="1"/>
        </dgm:presLayoutVars>
      </dgm:prSet>
      <dgm:spPr/>
    </dgm:pt>
    <dgm:pt modelId="{FDA0991A-730D-494D-99D4-92B8918961EC}" type="pres">
      <dgm:prSet presAssocID="{4533F31E-762F-4C53-9493-23287BFAD639}" presName="sibTrans" presStyleCnt="0"/>
      <dgm:spPr/>
    </dgm:pt>
    <dgm:pt modelId="{2A81F191-3B0F-4A4E-AD93-5C8AE2F7FFCA}" type="pres">
      <dgm:prSet presAssocID="{48BEAC10-A5C1-4F1B-B960-1192C4A8FD1A}" presName="node" presStyleLbl="node1" presStyleIdx="3" presStyleCnt="6">
        <dgm:presLayoutVars>
          <dgm:bulletEnabled val="1"/>
        </dgm:presLayoutVars>
      </dgm:prSet>
      <dgm:spPr>
        <a:prstGeom prst="rightArrow">
          <a:avLst/>
        </a:prstGeom>
      </dgm:spPr>
    </dgm:pt>
    <dgm:pt modelId="{14D2102E-0AF2-4658-92BC-AD38AD2D191D}" type="pres">
      <dgm:prSet presAssocID="{10C3936F-5D46-4BCD-89A7-6793BF1674FF}" presName="sibTrans" presStyleCnt="0"/>
      <dgm:spPr/>
    </dgm:pt>
    <dgm:pt modelId="{46027870-D40D-47B8-A6DF-7309DB2D554E}" type="pres">
      <dgm:prSet presAssocID="{3CC60921-A63F-4409-8EF0-A873146A6696}" presName="node" presStyleLbl="node1" presStyleIdx="4" presStyleCnt="6">
        <dgm:presLayoutVars>
          <dgm:bulletEnabled val="1"/>
        </dgm:presLayoutVars>
      </dgm:prSet>
      <dgm:spPr/>
    </dgm:pt>
    <dgm:pt modelId="{6C9EE0FD-965D-49B8-BB30-3DF79CB51E39}" type="pres">
      <dgm:prSet presAssocID="{43C8DE2E-AAA9-4F86-AE4B-E7E382F03CF9}" presName="sibTrans" presStyleCnt="0"/>
      <dgm:spPr/>
    </dgm:pt>
    <dgm:pt modelId="{6C59A38D-FF3C-4855-BD19-E9DB080C13F1}" type="pres">
      <dgm:prSet presAssocID="{86F986A2-7599-4973-8B5B-77DC7754BF98}" presName="node" presStyleLbl="node1" presStyleIdx="5" presStyleCnt="6">
        <dgm:presLayoutVars>
          <dgm:bulletEnabled val="1"/>
        </dgm:presLayoutVars>
      </dgm:prSet>
      <dgm:spPr/>
    </dgm:pt>
  </dgm:ptLst>
  <dgm:cxnLst>
    <dgm:cxn modelId="{07294000-AB73-44F3-85FA-DE9CC5322824}" type="presOf" srcId="{91AC76DD-8333-4735-AC8D-F0D26D33EB79}" destId="{FCBB8F32-18B6-40B6-BD9C-4AE37077CB21}" srcOrd="0" destOrd="0" presId="urn:microsoft.com/office/officeart/2005/8/layout/default"/>
    <dgm:cxn modelId="{53483303-7B73-496F-965E-585F78637BDF}" type="presOf" srcId="{3CC60921-A63F-4409-8EF0-A873146A6696}" destId="{46027870-D40D-47B8-A6DF-7309DB2D554E}" srcOrd="0" destOrd="0" presId="urn:microsoft.com/office/officeart/2005/8/layout/default"/>
    <dgm:cxn modelId="{169E8F11-869E-430D-97A2-353571E4AAA4}" type="presOf" srcId="{FC56667A-9777-4E99-9F75-58045BF6041A}" destId="{9FFB29F3-8742-40A0-BE82-192A13DB3587}" srcOrd="0" destOrd="0" presId="urn:microsoft.com/office/officeart/2005/8/layout/default"/>
    <dgm:cxn modelId="{A1172C20-01DD-4ABC-92D0-7D5E8832B6F0}" type="presOf" srcId="{48BEAC10-A5C1-4F1B-B960-1192C4A8FD1A}" destId="{2A81F191-3B0F-4A4E-AD93-5C8AE2F7FFCA}" srcOrd="0" destOrd="0" presId="urn:microsoft.com/office/officeart/2005/8/layout/default"/>
    <dgm:cxn modelId="{EE6DF642-5721-4848-A5C1-C12E2A337746}" type="presOf" srcId="{5420D20B-0034-4470-B0F5-BA560B56DE61}" destId="{A061DF22-C4C4-4A59-974D-94E2F5AD5D85}" srcOrd="0" destOrd="0" presId="urn:microsoft.com/office/officeart/2005/8/layout/default"/>
    <dgm:cxn modelId="{EF95634F-6826-4DAF-9E0E-E97A5E55B294}" srcId="{5420D20B-0034-4470-B0F5-BA560B56DE61}" destId="{FC56667A-9777-4E99-9F75-58045BF6041A}" srcOrd="0" destOrd="0" parTransId="{342CE532-FC11-467E-AAF5-33AC024FB645}" sibTransId="{236D5EAA-2957-4477-AFB4-967C9CF0A6AD}"/>
    <dgm:cxn modelId="{41CE5755-C2F0-4D83-95D3-73803958D6BB}" srcId="{5420D20B-0034-4470-B0F5-BA560B56DE61}" destId="{7EE6B4E6-9433-4B12-9EF3-3BFFAB8BCB9A}" srcOrd="2" destOrd="0" parTransId="{385CB527-6887-43B3-9589-902E986022E6}" sibTransId="{4533F31E-762F-4C53-9493-23287BFAD639}"/>
    <dgm:cxn modelId="{26AE0B8B-6E06-4A6A-82C0-8AE2BB970EFF}" srcId="{5420D20B-0034-4470-B0F5-BA560B56DE61}" destId="{48BEAC10-A5C1-4F1B-B960-1192C4A8FD1A}" srcOrd="3" destOrd="0" parTransId="{FBD04FA8-46EB-40D4-8E64-274D55CB1A27}" sibTransId="{10C3936F-5D46-4BCD-89A7-6793BF1674FF}"/>
    <dgm:cxn modelId="{11B06C90-2D0B-474E-A30F-94D2C8EE1ACE}" srcId="{5420D20B-0034-4470-B0F5-BA560B56DE61}" destId="{86F986A2-7599-4973-8B5B-77DC7754BF98}" srcOrd="5" destOrd="0" parTransId="{652D2FF8-FA9E-4F87-905A-C3308B139BCE}" sibTransId="{1314078B-A324-4134-AA54-5C071B508068}"/>
    <dgm:cxn modelId="{C5BA14A6-C80A-4B3F-A4F6-85F1E9EA5F8E}" type="presOf" srcId="{86F986A2-7599-4973-8B5B-77DC7754BF98}" destId="{6C59A38D-FF3C-4855-BD19-E9DB080C13F1}" srcOrd="0" destOrd="0" presId="urn:microsoft.com/office/officeart/2005/8/layout/default"/>
    <dgm:cxn modelId="{7E321DC6-897F-4812-9C4E-029B239E99C3}" srcId="{5420D20B-0034-4470-B0F5-BA560B56DE61}" destId="{3CC60921-A63F-4409-8EF0-A873146A6696}" srcOrd="4" destOrd="0" parTransId="{A12550B7-07E0-412D-AC2B-E7EBA115EC5C}" sibTransId="{43C8DE2E-AAA9-4F86-AE4B-E7E382F03CF9}"/>
    <dgm:cxn modelId="{AE85C3EA-F621-48E1-82ED-A1C09D61E106}" type="presOf" srcId="{7EE6B4E6-9433-4B12-9EF3-3BFFAB8BCB9A}" destId="{15964F4E-3341-493A-B4DB-6F921079EA85}" srcOrd="0" destOrd="0" presId="urn:microsoft.com/office/officeart/2005/8/layout/default"/>
    <dgm:cxn modelId="{E13DA4F9-C64F-41A2-8C2B-E87CA434D687}" srcId="{5420D20B-0034-4470-B0F5-BA560B56DE61}" destId="{91AC76DD-8333-4735-AC8D-F0D26D33EB79}" srcOrd="1" destOrd="0" parTransId="{12A85253-438C-44AC-A185-AF287314EF78}" sibTransId="{92E4D9E4-E8FF-4DEA-BE20-B05717DF52F0}"/>
    <dgm:cxn modelId="{609FFC29-B840-4643-909E-B750E1054FDF}" type="presParOf" srcId="{A061DF22-C4C4-4A59-974D-94E2F5AD5D85}" destId="{9FFB29F3-8742-40A0-BE82-192A13DB3587}" srcOrd="0" destOrd="0" presId="urn:microsoft.com/office/officeart/2005/8/layout/default"/>
    <dgm:cxn modelId="{7FF52761-3156-431F-BBAD-0FF0126A3B14}" type="presParOf" srcId="{A061DF22-C4C4-4A59-974D-94E2F5AD5D85}" destId="{CC6050BE-878E-4136-9397-89CEA1199ECE}" srcOrd="1" destOrd="0" presId="urn:microsoft.com/office/officeart/2005/8/layout/default"/>
    <dgm:cxn modelId="{AA73230C-54C9-46B0-BC8B-086031E546DA}" type="presParOf" srcId="{A061DF22-C4C4-4A59-974D-94E2F5AD5D85}" destId="{FCBB8F32-18B6-40B6-BD9C-4AE37077CB21}" srcOrd="2" destOrd="0" presId="urn:microsoft.com/office/officeart/2005/8/layout/default"/>
    <dgm:cxn modelId="{7B9E2D7C-BECD-48B7-8575-1CE24333A621}" type="presParOf" srcId="{A061DF22-C4C4-4A59-974D-94E2F5AD5D85}" destId="{364898D1-CC30-4146-A990-B1C21489B825}" srcOrd="3" destOrd="0" presId="urn:microsoft.com/office/officeart/2005/8/layout/default"/>
    <dgm:cxn modelId="{D5E73E66-0ADE-476C-8E82-67E7A81DAC4F}" type="presParOf" srcId="{A061DF22-C4C4-4A59-974D-94E2F5AD5D85}" destId="{15964F4E-3341-493A-B4DB-6F921079EA85}" srcOrd="4" destOrd="0" presId="urn:microsoft.com/office/officeart/2005/8/layout/default"/>
    <dgm:cxn modelId="{D0907D0D-89C8-466B-B110-39C600DC7CC6}" type="presParOf" srcId="{A061DF22-C4C4-4A59-974D-94E2F5AD5D85}" destId="{FDA0991A-730D-494D-99D4-92B8918961EC}" srcOrd="5" destOrd="0" presId="urn:microsoft.com/office/officeart/2005/8/layout/default"/>
    <dgm:cxn modelId="{C546DDD2-39EA-435B-9E5F-C0ED71DE650D}" type="presParOf" srcId="{A061DF22-C4C4-4A59-974D-94E2F5AD5D85}" destId="{2A81F191-3B0F-4A4E-AD93-5C8AE2F7FFCA}" srcOrd="6" destOrd="0" presId="urn:microsoft.com/office/officeart/2005/8/layout/default"/>
    <dgm:cxn modelId="{52836B24-EEFF-4A9E-AF95-F2595F9B453C}" type="presParOf" srcId="{A061DF22-C4C4-4A59-974D-94E2F5AD5D85}" destId="{14D2102E-0AF2-4658-92BC-AD38AD2D191D}" srcOrd="7" destOrd="0" presId="urn:microsoft.com/office/officeart/2005/8/layout/default"/>
    <dgm:cxn modelId="{9DFDE365-CABF-4C70-9D2A-ACDD614231D8}" type="presParOf" srcId="{A061DF22-C4C4-4A59-974D-94E2F5AD5D85}" destId="{46027870-D40D-47B8-A6DF-7309DB2D554E}" srcOrd="8" destOrd="0" presId="urn:microsoft.com/office/officeart/2005/8/layout/default"/>
    <dgm:cxn modelId="{FD8FF49C-9A0D-4021-BFEE-18DCAB27B68F}" type="presParOf" srcId="{A061DF22-C4C4-4A59-974D-94E2F5AD5D85}" destId="{6C9EE0FD-965D-49B8-BB30-3DF79CB51E39}" srcOrd="9" destOrd="0" presId="urn:microsoft.com/office/officeart/2005/8/layout/default"/>
    <dgm:cxn modelId="{3667F1D4-3AAB-4F32-B322-28B5E93252EB}" type="presParOf" srcId="{A061DF22-C4C4-4A59-974D-94E2F5AD5D85}" destId="{6C59A38D-FF3C-4855-BD19-E9DB080C13F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F396AE-FF90-485F-AB94-9326FF2A5D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927240-FD71-4D0E-A8B2-0BBFA679D32C}">
      <dgm:prSet/>
      <dgm:spPr/>
      <dgm:t>
        <a:bodyPr/>
        <a:lstStyle/>
        <a:p>
          <a:pPr>
            <a:lnSpc>
              <a:spcPct val="100000"/>
            </a:lnSpc>
          </a:pPr>
          <a:r>
            <a:rPr lang="en-US" b="1" i="0" dirty="0">
              <a:solidFill>
                <a:srgbClr val="910513"/>
              </a:solidFill>
            </a:rPr>
            <a:t>Mixed effectiveness</a:t>
          </a:r>
          <a:r>
            <a:rPr lang="en-US" b="0" i="0" dirty="0">
              <a:solidFill>
                <a:srgbClr val="910513"/>
              </a:solidFill>
            </a:rPr>
            <a:t>: </a:t>
          </a:r>
          <a:r>
            <a:rPr lang="en-US" b="0" i="0" dirty="0"/>
            <a:t>Significant cultural and structural shifts, yet financial results show challenges in sustaining transformation benefits.</a:t>
          </a:r>
          <a:endParaRPr lang="en-US" dirty="0"/>
        </a:p>
      </dgm:t>
    </dgm:pt>
    <dgm:pt modelId="{FB6567A7-2B85-42B1-82B9-2590BA8A4B12}" type="parTrans" cxnId="{3B04F816-BCFD-4E12-B99D-2DE53D0807D2}">
      <dgm:prSet/>
      <dgm:spPr/>
      <dgm:t>
        <a:bodyPr/>
        <a:lstStyle/>
        <a:p>
          <a:endParaRPr lang="en-US"/>
        </a:p>
      </dgm:t>
    </dgm:pt>
    <dgm:pt modelId="{86A9349C-5779-4B9B-A8AA-9D850B297DEA}" type="sibTrans" cxnId="{3B04F816-BCFD-4E12-B99D-2DE53D0807D2}">
      <dgm:prSet/>
      <dgm:spPr/>
      <dgm:t>
        <a:bodyPr/>
        <a:lstStyle/>
        <a:p>
          <a:endParaRPr lang="en-US"/>
        </a:p>
      </dgm:t>
    </dgm:pt>
    <dgm:pt modelId="{83174EF3-260A-4754-817A-2B4D02C865EA}">
      <dgm:prSet/>
      <dgm:spPr/>
      <dgm:t>
        <a:bodyPr/>
        <a:lstStyle/>
        <a:p>
          <a:pPr>
            <a:lnSpc>
              <a:spcPct val="100000"/>
            </a:lnSpc>
          </a:pPr>
          <a:r>
            <a:rPr lang="en-US" b="1" i="0" dirty="0">
              <a:solidFill>
                <a:srgbClr val="910513"/>
              </a:solidFill>
            </a:rPr>
            <a:t>Pause: </a:t>
          </a:r>
          <a:r>
            <a:rPr lang="en-US" b="0" i="0" dirty="0"/>
            <a:t>Paused rapid expansion indicates a need for reassessment and potentially refining the agile implementation strategy.</a:t>
          </a:r>
          <a:endParaRPr lang="en-US" dirty="0"/>
        </a:p>
      </dgm:t>
    </dgm:pt>
    <dgm:pt modelId="{FFF05208-C8F4-4C0E-8E61-75567E0B76DF}" type="parTrans" cxnId="{19C37320-713D-454C-9362-736C2B7C4B59}">
      <dgm:prSet/>
      <dgm:spPr/>
      <dgm:t>
        <a:bodyPr/>
        <a:lstStyle/>
        <a:p>
          <a:endParaRPr lang="en-US"/>
        </a:p>
      </dgm:t>
    </dgm:pt>
    <dgm:pt modelId="{0057D337-15C9-444C-A986-6019BD442A42}" type="sibTrans" cxnId="{19C37320-713D-454C-9362-736C2B7C4B59}">
      <dgm:prSet/>
      <dgm:spPr/>
      <dgm:t>
        <a:bodyPr/>
        <a:lstStyle/>
        <a:p>
          <a:endParaRPr lang="en-US"/>
        </a:p>
      </dgm:t>
    </dgm:pt>
    <dgm:pt modelId="{37B189B4-E6A2-4C4E-80E3-22C3364B03A1}">
      <dgm:prSet/>
      <dgm:spPr/>
      <dgm:t>
        <a:bodyPr/>
        <a:lstStyle/>
        <a:p>
          <a:pPr>
            <a:lnSpc>
              <a:spcPct val="100000"/>
            </a:lnSpc>
          </a:pPr>
          <a:r>
            <a:rPr lang="en-US" b="1" i="0" dirty="0">
              <a:solidFill>
                <a:srgbClr val="910513"/>
              </a:solidFill>
            </a:rPr>
            <a:t>Future considerations: </a:t>
          </a:r>
          <a:r>
            <a:rPr lang="en-US" b="0" i="0" dirty="0"/>
            <a:t>Detailed analysis of agile practices, employee engagement, and financial strategies to enhance agility and performance.</a:t>
          </a:r>
          <a:endParaRPr lang="en-US" dirty="0"/>
        </a:p>
      </dgm:t>
    </dgm:pt>
    <dgm:pt modelId="{C4F5CDEF-CBB7-438B-AF86-63423107B4C0}" type="parTrans" cxnId="{674670C3-182A-4B80-8747-697AA70811E6}">
      <dgm:prSet/>
      <dgm:spPr/>
      <dgm:t>
        <a:bodyPr/>
        <a:lstStyle/>
        <a:p>
          <a:endParaRPr lang="en-US"/>
        </a:p>
      </dgm:t>
    </dgm:pt>
    <dgm:pt modelId="{66071AF9-D247-4C9E-B054-62504FF91BD8}" type="sibTrans" cxnId="{674670C3-182A-4B80-8747-697AA70811E6}">
      <dgm:prSet/>
      <dgm:spPr/>
      <dgm:t>
        <a:bodyPr/>
        <a:lstStyle/>
        <a:p>
          <a:endParaRPr lang="en-US"/>
        </a:p>
      </dgm:t>
    </dgm:pt>
    <dgm:pt modelId="{3813997F-585C-4EEA-AA3D-8D1193929A61}" type="pres">
      <dgm:prSet presAssocID="{5EF396AE-FF90-485F-AB94-9326FF2A5D81}" presName="root" presStyleCnt="0">
        <dgm:presLayoutVars>
          <dgm:dir/>
          <dgm:resizeHandles val="exact"/>
        </dgm:presLayoutVars>
      </dgm:prSet>
      <dgm:spPr/>
    </dgm:pt>
    <dgm:pt modelId="{CDB3018C-1131-4B1E-8164-ED07A8FD5429}" type="pres">
      <dgm:prSet presAssocID="{04927240-FD71-4D0E-A8B2-0BBFA679D32C}" presName="compNode" presStyleCnt="0"/>
      <dgm:spPr/>
    </dgm:pt>
    <dgm:pt modelId="{090D5DA6-C4F2-4FB4-A6F2-265EDC039D10}" type="pres">
      <dgm:prSet presAssocID="{04927240-FD71-4D0E-A8B2-0BBFA679D32C}" presName="bgRect" presStyleLbl="bgShp" presStyleIdx="0" presStyleCnt="3"/>
      <dgm:spPr>
        <a:noFill/>
        <a:ln>
          <a:noFill/>
        </a:ln>
      </dgm:spPr>
    </dgm:pt>
    <dgm:pt modelId="{8E3081DC-8F5F-4B63-901D-4BCA307A443E}" type="pres">
      <dgm:prSet presAssocID="{04927240-FD71-4D0E-A8B2-0BBFA679D32C}" presName="iconRect" presStyleLbl="node1" presStyleIdx="0" presStyleCnt="3" custScaleX="110000" custScaleY="11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7E8D4A01-E894-44E2-A15F-A95D4EDBE581}" type="pres">
      <dgm:prSet presAssocID="{04927240-FD71-4D0E-A8B2-0BBFA679D32C}" presName="spaceRect" presStyleCnt="0"/>
      <dgm:spPr/>
    </dgm:pt>
    <dgm:pt modelId="{7E80C8E9-3629-4C1F-B1C5-E912675845B8}" type="pres">
      <dgm:prSet presAssocID="{04927240-FD71-4D0E-A8B2-0BBFA679D32C}" presName="parTx" presStyleLbl="revTx" presStyleIdx="0" presStyleCnt="3">
        <dgm:presLayoutVars>
          <dgm:chMax val="0"/>
          <dgm:chPref val="0"/>
        </dgm:presLayoutVars>
      </dgm:prSet>
      <dgm:spPr/>
    </dgm:pt>
    <dgm:pt modelId="{09340035-D1D9-4485-A154-59D6B4CB6E84}" type="pres">
      <dgm:prSet presAssocID="{86A9349C-5779-4B9B-A8AA-9D850B297DEA}" presName="sibTrans" presStyleCnt="0"/>
      <dgm:spPr/>
    </dgm:pt>
    <dgm:pt modelId="{12E4C7C0-EA19-4685-B2CA-851AAEBEACC2}" type="pres">
      <dgm:prSet presAssocID="{83174EF3-260A-4754-817A-2B4D02C865EA}" presName="compNode" presStyleCnt="0"/>
      <dgm:spPr/>
    </dgm:pt>
    <dgm:pt modelId="{4D289F53-B9A8-4358-B0EC-7A0085E0816E}" type="pres">
      <dgm:prSet presAssocID="{83174EF3-260A-4754-817A-2B4D02C865EA}" presName="bgRect" presStyleLbl="bgShp" presStyleIdx="1" presStyleCnt="3"/>
      <dgm:spPr>
        <a:noFill/>
        <a:ln>
          <a:noFill/>
        </a:ln>
      </dgm:spPr>
    </dgm:pt>
    <dgm:pt modelId="{782140CA-BC5A-4F9C-9BA6-73154A2452E4}" type="pres">
      <dgm:prSet presAssocID="{83174EF3-260A-4754-817A-2B4D02C865EA}" presName="iconRect" presStyleLbl="node1" presStyleIdx="1" presStyleCnt="3" custScaleX="110000" custScaleY="11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51E79CD3-0767-4B0A-A1F5-CA3E89BDD241}" type="pres">
      <dgm:prSet presAssocID="{83174EF3-260A-4754-817A-2B4D02C865EA}" presName="spaceRect" presStyleCnt="0"/>
      <dgm:spPr/>
    </dgm:pt>
    <dgm:pt modelId="{BEDE6FA1-9BBD-412F-9FFB-8EEEB5BA2B4B}" type="pres">
      <dgm:prSet presAssocID="{83174EF3-260A-4754-817A-2B4D02C865EA}" presName="parTx" presStyleLbl="revTx" presStyleIdx="1" presStyleCnt="3">
        <dgm:presLayoutVars>
          <dgm:chMax val="0"/>
          <dgm:chPref val="0"/>
        </dgm:presLayoutVars>
      </dgm:prSet>
      <dgm:spPr/>
    </dgm:pt>
    <dgm:pt modelId="{F1D238FC-FE5F-427F-B598-DF15F88E2FE2}" type="pres">
      <dgm:prSet presAssocID="{0057D337-15C9-444C-A986-6019BD442A42}" presName="sibTrans" presStyleCnt="0"/>
      <dgm:spPr/>
    </dgm:pt>
    <dgm:pt modelId="{D4005C1F-2E31-4699-842F-493BDAD4712D}" type="pres">
      <dgm:prSet presAssocID="{37B189B4-E6A2-4C4E-80E3-22C3364B03A1}" presName="compNode" presStyleCnt="0"/>
      <dgm:spPr/>
    </dgm:pt>
    <dgm:pt modelId="{53C1E900-574C-4227-99E1-C18D51C4DDFB}" type="pres">
      <dgm:prSet presAssocID="{37B189B4-E6A2-4C4E-80E3-22C3364B03A1}" presName="bgRect" presStyleLbl="bgShp" presStyleIdx="2" presStyleCnt="3"/>
      <dgm:spPr>
        <a:noFill/>
        <a:ln>
          <a:noFill/>
        </a:ln>
      </dgm:spPr>
    </dgm:pt>
    <dgm:pt modelId="{BB1194AE-4B13-41D0-9871-281174CFBE48}" type="pres">
      <dgm:prSet presAssocID="{37B189B4-E6A2-4C4E-80E3-22C3364B03A1}" presName="iconRect" presStyleLbl="node1" presStyleIdx="2" presStyleCnt="3" custScaleX="110000" custScaleY="11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C6EEE41A-3A4A-4A48-8E6C-3B312A4FAFD5}" type="pres">
      <dgm:prSet presAssocID="{37B189B4-E6A2-4C4E-80E3-22C3364B03A1}" presName="spaceRect" presStyleCnt="0"/>
      <dgm:spPr/>
    </dgm:pt>
    <dgm:pt modelId="{7A57837A-9641-428C-ACC7-9B8EFFE441A0}" type="pres">
      <dgm:prSet presAssocID="{37B189B4-E6A2-4C4E-80E3-22C3364B03A1}" presName="parTx" presStyleLbl="revTx" presStyleIdx="2" presStyleCnt="3">
        <dgm:presLayoutVars>
          <dgm:chMax val="0"/>
          <dgm:chPref val="0"/>
        </dgm:presLayoutVars>
      </dgm:prSet>
      <dgm:spPr/>
    </dgm:pt>
  </dgm:ptLst>
  <dgm:cxnLst>
    <dgm:cxn modelId="{ED0B010B-D512-4EC4-AB44-2B8A234CF185}" type="presOf" srcId="{83174EF3-260A-4754-817A-2B4D02C865EA}" destId="{BEDE6FA1-9BBD-412F-9FFB-8EEEB5BA2B4B}" srcOrd="0" destOrd="0" presId="urn:microsoft.com/office/officeart/2018/2/layout/IconVerticalSolidList"/>
    <dgm:cxn modelId="{3B04F816-BCFD-4E12-B99D-2DE53D0807D2}" srcId="{5EF396AE-FF90-485F-AB94-9326FF2A5D81}" destId="{04927240-FD71-4D0E-A8B2-0BBFA679D32C}" srcOrd="0" destOrd="0" parTransId="{FB6567A7-2B85-42B1-82B9-2590BA8A4B12}" sibTransId="{86A9349C-5779-4B9B-A8AA-9D850B297DEA}"/>
    <dgm:cxn modelId="{19C37320-713D-454C-9362-736C2B7C4B59}" srcId="{5EF396AE-FF90-485F-AB94-9326FF2A5D81}" destId="{83174EF3-260A-4754-817A-2B4D02C865EA}" srcOrd="1" destOrd="0" parTransId="{FFF05208-C8F4-4C0E-8E61-75567E0B76DF}" sibTransId="{0057D337-15C9-444C-A986-6019BD442A42}"/>
    <dgm:cxn modelId="{99088471-E3A2-460A-BD67-D5122D7E7422}" type="presOf" srcId="{04927240-FD71-4D0E-A8B2-0BBFA679D32C}" destId="{7E80C8E9-3629-4C1F-B1C5-E912675845B8}" srcOrd="0" destOrd="0" presId="urn:microsoft.com/office/officeart/2018/2/layout/IconVerticalSolidList"/>
    <dgm:cxn modelId="{674670C3-182A-4B80-8747-697AA70811E6}" srcId="{5EF396AE-FF90-485F-AB94-9326FF2A5D81}" destId="{37B189B4-E6A2-4C4E-80E3-22C3364B03A1}" srcOrd="2" destOrd="0" parTransId="{C4F5CDEF-CBB7-438B-AF86-63423107B4C0}" sibTransId="{66071AF9-D247-4C9E-B054-62504FF91BD8}"/>
    <dgm:cxn modelId="{9D3594CF-F017-47E3-832C-E93F37C9EED7}" type="presOf" srcId="{5EF396AE-FF90-485F-AB94-9326FF2A5D81}" destId="{3813997F-585C-4EEA-AA3D-8D1193929A61}" srcOrd="0" destOrd="0" presId="urn:microsoft.com/office/officeart/2018/2/layout/IconVerticalSolidList"/>
    <dgm:cxn modelId="{CE2ADEFA-F617-4266-B72C-ADF07DA8BEA7}" type="presOf" srcId="{37B189B4-E6A2-4C4E-80E3-22C3364B03A1}" destId="{7A57837A-9641-428C-ACC7-9B8EFFE441A0}" srcOrd="0" destOrd="0" presId="urn:microsoft.com/office/officeart/2018/2/layout/IconVerticalSolidList"/>
    <dgm:cxn modelId="{3739CE02-2137-444C-BC06-DED28EE7C38B}" type="presParOf" srcId="{3813997F-585C-4EEA-AA3D-8D1193929A61}" destId="{CDB3018C-1131-4B1E-8164-ED07A8FD5429}" srcOrd="0" destOrd="0" presId="urn:microsoft.com/office/officeart/2018/2/layout/IconVerticalSolidList"/>
    <dgm:cxn modelId="{18B7E8DC-63D8-4DD9-A0FB-B369EA569013}" type="presParOf" srcId="{CDB3018C-1131-4B1E-8164-ED07A8FD5429}" destId="{090D5DA6-C4F2-4FB4-A6F2-265EDC039D10}" srcOrd="0" destOrd="0" presId="urn:microsoft.com/office/officeart/2018/2/layout/IconVerticalSolidList"/>
    <dgm:cxn modelId="{8D9F8DF2-D8E8-45EE-911B-CD88055CAE7C}" type="presParOf" srcId="{CDB3018C-1131-4B1E-8164-ED07A8FD5429}" destId="{8E3081DC-8F5F-4B63-901D-4BCA307A443E}" srcOrd="1" destOrd="0" presId="urn:microsoft.com/office/officeart/2018/2/layout/IconVerticalSolidList"/>
    <dgm:cxn modelId="{214F873C-5382-4689-AF59-94190DA0DCD1}" type="presParOf" srcId="{CDB3018C-1131-4B1E-8164-ED07A8FD5429}" destId="{7E8D4A01-E894-44E2-A15F-A95D4EDBE581}" srcOrd="2" destOrd="0" presId="urn:microsoft.com/office/officeart/2018/2/layout/IconVerticalSolidList"/>
    <dgm:cxn modelId="{893F7A0D-A37F-49D7-90F8-3FC8FE502520}" type="presParOf" srcId="{CDB3018C-1131-4B1E-8164-ED07A8FD5429}" destId="{7E80C8E9-3629-4C1F-B1C5-E912675845B8}" srcOrd="3" destOrd="0" presId="urn:microsoft.com/office/officeart/2018/2/layout/IconVerticalSolidList"/>
    <dgm:cxn modelId="{444BDD1A-4353-4A7D-A32D-D0DB2FEB04B0}" type="presParOf" srcId="{3813997F-585C-4EEA-AA3D-8D1193929A61}" destId="{09340035-D1D9-4485-A154-59D6B4CB6E84}" srcOrd="1" destOrd="0" presId="urn:microsoft.com/office/officeart/2018/2/layout/IconVerticalSolidList"/>
    <dgm:cxn modelId="{80300D07-D986-429A-828D-427363730D93}" type="presParOf" srcId="{3813997F-585C-4EEA-AA3D-8D1193929A61}" destId="{12E4C7C0-EA19-4685-B2CA-851AAEBEACC2}" srcOrd="2" destOrd="0" presId="urn:microsoft.com/office/officeart/2018/2/layout/IconVerticalSolidList"/>
    <dgm:cxn modelId="{B7C83C7F-CEB5-40B3-A1F1-C72C1C47833E}" type="presParOf" srcId="{12E4C7C0-EA19-4685-B2CA-851AAEBEACC2}" destId="{4D289F53-B9A8-4358-B0EC-7A0085E0816E}" srcOrd="0" destOrd="0" presId="urn:microsoft.com/office/officeart/2018/2/layout/IconVerticalSolidList"/>
    <dgm:cxn modelId="{27888BA0-4408-419A-A7F2-7EEADF32D08C}" type="presParOf" srcId="{12E4C7C0-EA19-4685-B2CA-851AAEBEACC2}" destId="{782140CA-BC5A-4F9C-9BA6-73154A2452E4}" srcOrd="1" destOrd="0" presId="urn:microsoft.com/office/officeart/2018/2/layout/IconVerticalSolidList"/>
    <dgm:cxn modelId="{ECB72220-E12C-4C60-A8E7-9DDD83836901}" type="presParOf" srcId="{12E4C7C0-EA19-4685-B2CA-851AAEBEACC2}" destId="{51E79CD3-0767-4B0A-A1F5-CA3E89BDD241}" srcOrd="2" destOrd="0" presId="urn:microsoft.com/office/officeart/2018/2/layout/IconVerticalSolidList"/>
    <dgm:cxn modelId="{7277042A-4492-4A00-A1A2-3C98C7EF6A89}" type="presParOf" srcId="{12E4C7C0-EA19-4685-B2CA-851AAEBEACC2}" destId="{BEDE6FA1-9BBD-412F-9FFB-8EEEB5BA2B4B}" srcOrd="3" destOrd="0" presId="urn:microsoft.com/office/officeart/2018/2/layout/IconVerticalSolidList"/>
    <dgm:cxn modelId="{240EA1AB-BC02-41D2-AA30-6BA66531B65D}" type="presParOf" srcId="{3813997F-585C-4EEA-AA3D-8D1193929A61}" destId="{F1D238FC-FE5F-427F-B598-DF15F88E2FE2}" srcOrd="3" destOrd="0" presId="urn:microsoft.com/office/officeart/2018/2/layout/IconVerticalSolidList"/>
    <dgm:cxn modelId="{FAFDFE77-B7C4-4F0F-AD72-125D0C2E5770}" type="presParOf" srcId="{3813997F-585C-4EEA-AA3D-8D1193929A61}" destId="{D4005C1F-2E31-4699-842F-493BDAD4712D}" srcOrd="4" destOrd="0" presId="urn:microsoft.com/office/officeart/2018/2/layout/IconVerticalSolidList"/>
    <dgm:cxn modelId="{4F5580C0-C66A-41C5-BF77-A3A72D7AADE2}" type="presParOf" srcId="{D4005C1F-2E31-4699-842F-493BDAD4712D}" destId="{53C1E900-574C-4227-99E1-C18D51C4DDFB}" srcOrd="0" destOrd="0" presId="urn:microsoft.com/office/officeart/2018/2/layout/IconVerticalSolidList"/>
    <dgm:cxn modelId="{92718A62-1D89-4161-AF11-F7D570213EA6}" type="presParOf" srcId="{D4005C1F-2E31-4699-842F-493BDAD4712D}" destId="{BB1194AE-4B13-41D0-9871-281174CFBE48}" srcOrd="1" destOrd="0" presId="urn:microsoft.com/office/officeart/2018/2/layout/IconVerticalSolidList"/>
    <dgm:cxn modelId="{37BC420F-0400-46BF-889B-B36A7B871CF3}" type="presParOf" srcId="{D4005C1F-2E31-4699-842F-493BDAD4712D}" destId="{C6EEE41A-3A4A-4A48-8E6C-3B312A4FAFD5}" srcOrd="2" destOrd="0" presId="urn:microsoft.com/office/officeart/2018/2/layout/IconVerticalSolidList"/>
    <dgm:cxn modelId="{EC34EBBB-C81D-4A52-B3E8-F5E2BA132B45}" type="presParOf" srcId="{D4005C1F-2E31-4699-842F-493BDAD4712D}" destId="{7A57837A-9641-428C-ACC7-9B8EFFE441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E75CC9-CF6B-4F38-AC88-1FF260A86990}"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8E40CC1F-9818-48B1-9722-C28A6CA6182C}">
      <dgm:prSet custT="1"/>
      <dgm:spPr>
        <a:solidFill>
          <a:srgbClr val="910513">
            <a:alpha val="90000"/>
          </a:srgbClr>
        </a:solidFill>
        <a:ln>
          <a:noFill/>
        </a:ln>
      </dgm:spPr>
      <dgm:t>
        <a:bodyPr/>
        <a:lstStyle/>
        <a:p>
          <a:r>
            <a:rPr lang="en-GB" sz="1400">
              <a:solidFill>
                <a:schemeClr val="bg1"/>
              </a:solidFill>
            </a:rPr>
            <a:t>Employees in traditional roles may be resistant to transitioning to agile practices leading to lower adoption rates and low enthusiasm from them</a:t>
          </a:r>
          <a:endParaRPr lang="en-US" sz="1400">
            <a:solidFill>
              <a:schemeClr val="bg1"/>
            </a:solidFill>
          </a:endParaRPr>
        </a:p>
      </dgm:t>
    </dgm:pt>
    <dgm:pt modelId="{B9A51CAD-30A7-4D82-ABD4-94C5BE1B930B}" type="parTrans" cxnId="{642AB818-9543-4E96-A3A1-26F0234BF922}">
      <dgm:prSet/>
      <dgm:spPr/>
      <dgm:t>
        <a:bodyPr/>
        <a:lstStyle/>
        <a:p>
          <a:endParaRPr lang="en-US" sz="2000"/>
        </a:p>
      </dgm:t>
    </dgm:pt>
    <dgm:pt modelId="{2C065ECC-08A6-43BB-B3E6-4802C846FC05}" type="sibTrans" cxnId="{642AB818-9543-4E96-A3A1-26F0234BF922}">
      <dgm:prSet/>
      <dgm:spPr/>
      <dgm:t>
        <a:bodyPr/>
        <a:lstStyle/>
        <a:p>
          <a:endParaRPr lang="en-US" sz="2000"/>
        </a:p>
      </dgm:t>
    </dgm:pt>
    <dgm:pt modelId="{E8F62AA4-3B7A-48E1-BB69-A8C11E7F2DBD}">
      <dgm:prSet custT="1"/>
      <dgm:spPr>
        <a:solidFill>
          <a:srgbClr val="910513">
            <a:alpha val="90000"/>
          </a:srgbClr>
        </a:solidFill>
        <a:ln>
          <a:noFill/>
        </a:ln>
      </dgm:spPr>
      <dgm:t>
        <a:bodyPr/>
        <a:lstStyle/>
        <a:p>
          <a:r>
            <a:rPr lang="en-GB" sz="1400">
              <a:solidFill>
                <a:schemeClr val="bg1"/>
              </a:solidFill>
            </a:rPr>
            <a:t>The established culture may make it difficult for the organization to adopt agile practices</a:t>
          </a:r>
          <a:endParaRPr lang="en-US" sz="1400">
            <a:solidFill>
              <a:schemeClr val="bg1"/>
            </a:solidFill>
          </a:endParaRPr>
        </a:p>
      </dgm:t>
    </dgm:pt>
    <dgm:pt modelId="{742D3CBF-66BE-4E36-BC5D-BBF3DADB249C}" type="parTrans" cxnId="{FC533001-025C-47CB-B463-162D214CD4B0}">
      <dgm:prSet/>
      <dgm:spPr/>
      <dgm:t>
        <a:bodyPr/>
        <a:lstStyle/>
        <a:p>
          <a:endParaRPr lang="en-US" sz="2000"/>
        </a:p>
      </dgm:t>
    </dgm:pt>
    <dgm:pt modelId="{F8E2854B-CB79-4913-91BA-F99792F404CE}" type="sibTrans" cxnId="{FC533001-025C-47CB-B463-162D214CD4B0}">
      <dgm:prSet/>
      <dgm:spPr/>
      <dgm:t>
        <a:bodyPr/>
        <a:lstStyle/>
        <a:p>
          <a:endParaRPr lang="en-US" sz="2000"/>
        </a:p>
      </dgm:t>
    </dgm:pt>
    <dgm:pt modelId="{23F0FBB9-B7D2-4854-BC73-198F1A3FB037}">
      <dgm:prSet custT="1"/>
      <dgm:spPr>
        <a:solidFill>
          <a:srgbClr val="910513">
            <a:alpha val="90000"/>
          </a:srgbClr>
        </a:solidFill>
        <a:ln>
          <a:noFill/>
        </a:ln>
      </dgm:spPr>
      <dgm:t>
        <a:bodyPr/>
        <a:lstStyle/>
        <a:p>
          <a:r>
            <a:rPr lang="en-GB" sz="1400">
              <a:solidFill>
                <a:schemeClr val="bg1"/>
              </a:solidFill>
            </a:rPr>
            <a:t>Large scale organizations like ANZ makes it difficult for them to seamlessly adopt agile methodologies</a:t>
          </a:r>
          <a:endParaRPr lang="en-US" sz="1400">
            <a:solidFill>
              <a:schemeClr val="bg1"/>
            </a:solidFill>
          </a:endParaRPr>
        </a:p>
      </dgm:t>
    </dgm:pt>
    <dgm:pt modelId="{5C508D35-2ECD-4810-B0FF-B6F4F5C7FC73}" type="parTrans" cxnId="{B5FB41EC-AAC0-457F-B31A-3A9879453E42}">
      <dgm:prSet/>
      <dgm:spPr/>
      <dgm:t>
        <a:bodyPr/>
        <a:lstStyle/>
        <a:p>
          <a:endParaRPr lang="en-US" sz="2000"/>
        </a:p>
      </dgm:t>
    </dgm:pt>
    <dgm:pt modelId="{56E85F33-B214-4B76-BDFD-23427C88BECB}" type="sibTrans" cxnId="{B5FB41EC-AAC0-457F-B31A-3A9879453E42}">
      <dgm:prSet/>
      <dgm:spPr/>
      <dgm:t>
        <a:bodyPr/>
        <a:lstStyle/>
        <a:p>
          <a:endParaRPr lang="en-US" sz="2000"/>
        </a:p>
      </dgm:t>
    </dgm:pt>
    <dgm:pt modelId="{46FE81F0-38A1-4613-AFA6-E61DD2372AA1}">
      <dgm:prSet custT="1"/>
      <dgm:spPr>
        <a:solidFill>
          <a:srgbClr val="910513">
            <a:alpha val="90000"/>
          </a:srgbClr>
        </a:solidFill>
        <a:ln>
          <a:noFill/>
        </a:ln>
      </dgm:spPr>
      <dgm:t>
        <a:bodyPr/>
        <a:lstStyle/>
        <a:p>
          <a:r>
            <a:rPr lang="en-GB" sz="1400">
              <a:solidFill>
                <a:schemeClr val="bg1"/>
              </a:solidFill>
            </a:rPr>
            <a:t>Lack of a clear roadmap as to where and how agile methods are to be implemented</a:t>
          </a:r>
          <a:endParaRPr lang="en-US" sz="1400">
            <a:solidFill>
              <a:schemeClr val="bg1"/>
            </a:solidFill>
          </a:endParaRPr>
        </a:p>
      </dgm:t>
    </dgm:pt>
    <dgm:pt modelId="{25168D86-04EF-43EC-9DC8-EEA886AA978B}" type="parTrans" cxnId="{41A80E8B-AB4C-4453-8EAF-F35357B79454}">
      <dgm:prSet/>
      <dgm:spPr/>
      <dgm:t>
        <a:bodyPr/>
        <a:lstStyle/>
        <a:p>
          <a:endParaRPr lang="en-US" sz="2000"/>
        </a:p>
      </dgm:t>
    </dgm:pt>
    <dgm:pt modelId="{D1AA87B1-AE5F-46C5-82BD-DB79ED48B648}" type="sibTrans" cxnId="{41A80E8B-AB4C-4453-8EAF-F35357B79454}">
      <dgm:prSet/>
      <dgm:spPr/>
      <dgm:t>
        <a:bodyPr/>
        <a:lstStyle/>
        <a:p>
          <a:endParaRPr lang="en-US" sz="2000"/>
        </a:p>
      </dgm:t>
    </dgm:pt>
    <dgm:pt modelId="{8E3C0CDF-873D-4F12-A2DA-321B8F3663D0}" type="pres">
      <dgm:prSet presAssocID="{69E75CC9-CF6B-4F38-AC88-1FF260A86990}" presName="hierChild1" presStyleCnt="0">
        <dgm:presLayoutVars>
          <dgm:chPref val="1"/>
          <dgm:dir/>
          <dgm:animOne val="branch"/>
          <dgm:animLvl val="lvl"/>
          <dgm:resizeHandles/>
        </dgm:presLayoutVars>
      </dgm:prSet>
      <dgm:spPr/>
    </dgm:pt>
    <dgm:pt modelId="{AD7398C0-EEF1-4AD4-BF85-3A58FCD4268D}" type="pres">
      <dgm:prSet presAssocID="{8E40CC1F-9818-48B1-9722-C28A6CA6182C}" presName="hierRoot1" presStyleCnt="0"/>
      <dgm:spPr/>
    </dgm:pt>
    <dgm:pt modelId="{D2490F19-E067-4C00-8546-1FEB8C1B9508}" type="pres">
      <dgm:prSet presAssocID="{8E40CC1F-9818-48B1-9722-C28A6CA6182C}" presName="composite" presStyleCnt="0"/>
      <dgm:spPr/>
    </dgm:pt>
    <dgm:pt modelId="{D695C37B-444E-48F5-BA72-BD2E5B85FB2A}" type="pres">
      <dgm:prSet presAssocID="{8E40CC1F-9818-48B1-9722-C28A6CA6182C}" presName="background" presStyleLbl="node0" presStyleIdx="0" presStyleCnt="4"/>
      <dgm:spPr/>
    </dgm:pt>
    <dgm:pt modelId="{7F7FE78C-9FEB-4645-BB0E-F9ADFB77FF33}" type="pres">
      <dgm:prSet presAssocID="{8E40CC1F-9818-48B1-9722-C28A6CA6182C}" presName="text" presStyleLbl="fgAcc0" presStyleIdx="0" presStyleCnt="4">
        <dgm:presLayoutVars>
          <dgm:chPref val="3"/>
        </dgm:presLayoutVars>
      </dgm:prSet>
      <dgm:spPr/>
    </dgm:pt>
    <dgm:pt modelId="{3C151FA2-BDD2-48EC-B9CE-0815A32CC239}" type="pres">
      <dgm:prSet presAssocID="{8E40CC1F-9818-48B1-9722-C28A6CA6182C}" presName="hierChild2" presStyleCnt="0"/>
      <dgm:spPr/>
    </dgm:pt>
    <dgm:pt modelId="{718AD18D-9526-43EB-B804-7B8C84FFCC66}" type="pres">
      <dgm:prSet presAssocID="{E8F62AA4-3B7A-48E1-BB69-A8C11E7F2DBD}" presName="hierRoot1" presStyleCnt="0"/>
      <dgm:spPr/>
    </dgm:pt>
    <dgm:pt modelId="{6BCC41FA-4155-4728-8ACD-4E5EC7B1CE05}" type="pres">
      <dgm:prSet presAssocID="{E8F62AA4-3B7A-48E1-BB69-A8C11E7F2DBD}" presName="composite" presStyleCnt="0"/>
      <dgm:spPr/>
    </dgm:pt>
    <dgm:pt modelId="{4D96A8C8-333C-43F8-BE04-67B6FF14C30E}" type="pres">
      <dgm:prSet presAssocID="{E8F62AA4-3B7A-48E1-BB69-A8C11E7F2DBD}" presName="background" presStyleLbl="node0" presStyleIdx="1" presStyleCnt="4"/>
      <dgm:spPr/>
    </dgm:pt>
    <dgm:pt modelId="{B65BF70C-B931-4FE6-8587-F5BAACEC3AC0}" type="pres">
      <dgm:prSet presAssocID="{E8F62AA4-3B7A-48E1-BB69-A8C11E7F2DBD}" presName="text" presStyleLbl="fgAcc0" presStyleIdx="1" presStyleCnt="4">
        <dgm:presLayoutVars>
          <dgm:chPref val="3"/>
        </dgm:presLayoutVars>
      </dgm:prSet>
      <dgm:spPr/>
    </dgm:pt>
    <dgm:pt modelId="{71FBF7FC-EC59-497F-A9C6-6E7B9EF558CF}" type="pres">
      <dgm:prSet presAssocID="{E8F62AA4-3B7A-48E1-BB69-A8C11E7F2DBD}" presName="hierChild2" presStyleCnt="0"/>
      <dgm:spPr/>
    </dgm:pt>
    <dgm:pt modelId="{651AF8EF-ED9D-4E7B-80CB-23C3E358BD91}" type="pres">
      <dgm:prSet presAssocID="{23F0FBB9-B7D2-4854-BC73-198F1A3FB037}" presName="hierRoot1" presStyleCnt="0"/>
      <dgm:spPr/>
    </dgm:pt>
    <dgm:pt modelId="{310E5F9B-F760-4625-81DC-54414B4131B5}" type="pres">
      <dgm:prSet presAssocID="{23F0FBB9-B7D2-4854-BC73-198F1A3FB037}" presName="composite" presStyleCnt="0"/>
      <dgm:spPr/>
    </dgm:pt>
    <dgm:pt modelId="{A2633932-DA55-44E3-8982-5FC9036F03C2}" type="pres">
      <dgm:prSet presAssocID="{23F0FBB9-B7D2-4854-BC73-198F1A3FB037}" presName="background" presStyleLbl="node0" presStyleIdx="2" presStyleCnt="4"/>
      <dgm:spPr/>
    </dgm:pt>
    <dgm:pt modelId="{7264DF20-EE3F-43C2-8087-C5F3C6D10958}" type="pres">
      <dgm:prSet presAssocID="{23F0FBB9-B7D2-4854-BC73-198F1A3FB037}" presName="text" presStyleLbl="fgAcc0" presStyleIdx="2" presStyleCnt="4">
        <dgm:presLayoutVars>
          <dgm:chPref val="3"/>
        </dgm:presLayoutVars>
      </dgm:prSet>
      <dgm:spPr/>
    </dgm:pt>
    <dgm:pt modelId="{0603BAAE-DBA5-493D-A088-87CDEFDA1452}" type="pres">
      <dgm:prSet presAssocID="{23F0FBB9-B7D2-4854-BC73-198F1A3FB037}" presName="hierChild2" presStyleCnt="0"/>
      <dgm:spPr/>
    </dgm:pt>
    <dgm:pt modelId="{DBB6EC04-DB50-4D18-9E6E-82A46E6FCEF0}" type="pres">
      <dgm:prSet presAssocID="{46FE81F0-38A1-4613-AFA6-E61DD2372AA1}" presName="hierRoot1" presStyleCnt="0"/>
      <dgm:spPr/>
    </dgm:pt>
    <dgm:pt modelId="{1C760F21-46F8-4A72-B391-02D630455408}" type="pres">
      <dgm:prSet presAssocID="{46FE81F0-38A1-4613-AFA6-E61DD2372AA1}" presName="composite" presStyleCnt="0"/>
      <dgm:spPr/>
    </dgm:pt>
    <dgm:pt modelId="{A50E6AAB-9C59-4F59-94F7-D92C842E3060}" type="pres">
      <dgm:prSet presAssocID="{46FE81F0-38A1-4613-AFA6-E61DD2372AA1}" presName="background" presStyleLbl="node0" presStyleIdx="3" presStyleCnt="4"/>
      <dgm:spPr/>
    </dgm:pt>
    <dgm:pt modelId="{A8211F8E-E0D7-4A24-BE61-D34CC1E66A07}" type="pres">
      <dgm:prSet presAssocID="{46FE81F0-38A1-4613-AFA6-E61DD2372AA1}" presName="text" presStyleLbl="fgAcc0" presStyleIdx="3" presStyleCnt="4">
        <dgm:presLayoutVars>
          <dgm:chPref val="3"/>
        </dgm:presLayoutVars>
      </dgm:prSet>
      <dgm:spPr/>
    </dgm:pt>
    <dgm:pt modelId="{BB2F85F6-FEBE-41C0-9723-4881218E3BFC}" type="pres">
      <dgm:prSet presAssocID="{46FE81F0-38A1-4613-AFA6-E61DD2372AA1}" presName="hierChild2" presStyleCnt="0"/>
      <dgm:spPr/>
    </dgm:pt>
  </dgm:ptLst>
  <dgm:cxnLst>
    <dgm:cxn modelId="{FC533001-025C-47CB-B463-162D214CD4B0}" srcId="{69E75CC9-CF6B-4F38-AC88-1FF260A86990}" destId="{E8F62AA4-3B7A-48E1-BB69-A8C11E7F2DBD}" srcOrd="1" destOrd="0" parTransId="{742D3CBF-66BE-4E36-BC5D-BBF3DADB249C}" sibTransId="{F8E2854B-CB79-4913-91BA-F99792F404CE}"/>
    <dgm:cxn modelId="{45DA9B13-02DD-4A9D-833F-16673620FF83}" type="presOf" srcId="{E8F62AA4-3B7A-48E1-BB69-A8C11E7F2DBD}" destId="{B65BF70C-B931-4FE6-8587-F5BAACEC3AC0}" srcOrd="0" destOrd="0" presId="urn:microsoft.com/office/officeart/2005/8/layout/hierarchy1"/>
    <dgm:cxn modelId="{642AB818-9543-4E96-A3A1-26F0234BF922}" srcId="{69E75CC9-CF6B-4F38-AC88-1FF260A86990}" destId="{8E40CC1F-9818-48B1-9722-C28A6CA6182C}" srcOrd="0" destOrd="0" parTransId="{B9A51CAD-30A7-4D82-ABD4-94C5BE1B930B}" sibTransId="{2C065ECC-08A6-43BB-B3E6-4802C846FC05}"/>
    <dgm:cxn modelId="{22102640-43EF-4CCB-AC7E-DE169794F673}" type="presOf" srcId="{23F0FBB9-B7D2-4854-BC73-198F1A3FB037}" destId="{7264DF20-EE3F-43C2-8087-C5F3C6D10958}" srcOrd="0" destOrd="0" presId="urn:microsoft.com/office/officeart/2005/8/layout/hierarchy1"/>
    <dgm:cxn modelId="{41A80E8B-AB4C-4453-8EAF-F35357B79454}" srcId="{69E75CC9-CF6B-4F38-AC88-1FF260A86990}" destId="{46FE81F0-38A1-4613-AFA6-E61DD2372AA1}" srcOrd="3" destOrd="0" parTransId="{25168D86-04EF-43EC-9DC8-EEA886AA978B}" sibTransId="{D1AA87B1-AE5F-46C5-82BD-DB79ED48B648}"/>
    <dgm:cxn modelId="{EED19B99-3C08-4EEC-A825-423C94C2D56D}" type="presOf" srcId="{69E75CC9-CF6B-4F38-AC88-1FF260A86990}" destId="{8E3C0CDF-873D-4F12-A2DA-321B8F3663D0}" srcOrd="0" destOrd="0" presId="urn:microsoft.com/office/officeart/2005/8/layout/hierarchy1"/>
    <dgm:cxn modelId="{5D92179C-11DB-45E3-92B7-E9F9A18D0DF0}" type="presOf" srcId="{46FE81F0-38A1-4613-AFA6-E61DD2372AA1}" destId="{A8211F8E-E0D7-4A24-BE61-D34CC1E66A07}" srcOrd="0" destOrd="0" presId="urn:microsoft.com/office/officeart/2005/8/layout/hierarchy1"/>
    <dgm:cxn modelId="{B3DBB1A1-6969-4697-9F6A-266466DAC9B9}" type="presOf" srcId="{8E40CC1F-9818-48B1-9722-C28A6CA6182C}" destId="{7F7FE78C-9FEB-4645-BB0E-F9ADFB77FF33}" srcOrd="0" destOrd="0" presId="urn:microsoft.com/office/officeart/2005/8/layout/hierarchy1"/>
    <dgm:cxn modelId="{B5FB41EC-AAC0-457F-B31A-3A9879453E42}" srcId="{69E75CC9-CF6B-4F38-AC88-1FF260A86990}" destId="{23F0FBB9-B7D2-4854-BC73-198F1A3FB037}" srcOrd="2" destOrd="0" parTransId="{5C508D35-2ECD-4810-B0FF-B6F4F5C7FC73}" sibTransId="{56E85F33-B214-4B76-BDFD-23427C88BECB}"/>
    <dgm:cxn modelId="{53CA4875-AB1D-43BE-A39B-D29EC73E8928}" type="presParOf" srcId="{8E3C0CDF-873D-4F12-A2DA-321B8F3663D0}" destId="{AD7398C0-EEF1-4AD4-BF85-3A58FCD4268D}" srcOrd="0" destOrd="0" presId="urn:microsoft.com/office/officeart/2005/8/layout/hierarchy1"/>
    <dgm:cxn modelId="{FFA7A133-AE8E-4621-8CD0-84747C1FC6DD}" type="presParOf" srcId="{AD7398C0-EEF1-4AD4-BF85-3A58FCD4268D}" destId="{D2490F19-E067-4C00-8546-1FEB8C1B9508}" srcOrd="0" destOrd="0" presId="urn:microsoft.com/office/officeart/2005/8/layout/hierarchy1"/>
    <dgm:cxn modelId="{31C3F9DF-4620-4E4E-A0B3-77D95922A888}" type="presParOf" srcId="{D2490F19-E067-4C00-8546-1FEB8C1B9508}" destId="{D695C37B-444E-48F5-BA72-BD2E5B85FB2A}" srcOrd="0" destOrd="0" presId="urn:microsoft.com/office/officeart/2005/8/layout/hierarchy1"/>
    <dgm:cxn modelId="{4A765618-9035-4AEB-85B7-7DC592B4DF47}" type="presParOf" srcId="{D2490F19-E067-4C00-8546-1FEB8C1B9508}" destId="{7F7FE78C-9FEB-4645-BB0E-F9ADFB77FF33}" srcOrd="1" destOrd="0" presId="urn:microsoft.com/office/officeart/2005/8/layout/hierarchy1"/>
    <dgm:cxn modelId="{C8100314-F1A1-4BD0-A380-628E2F085E4B}" type="presParOf" srcId="{AD7398C0-EEF1-4AD4-BF85-3A58FCD4268D}" destId="{3C151FA2-BDD2-48EC-B9CE-0815A32CC239}" srcOrd="1" destOrd="0" presId="urn:microsoft.com/office/officeart/2005/8/layout/hierarchy1"/>
    <dgm:cxn modelId="{6C56297F-188D-49B2-9A23-A601E5537AA1}" type="presParOf" srcId="{8E3C0CDF-873D-4F12-A2DA-321B8F3663D0}" destId="{718AD18D-9526-43EB-B804-7B8C84FFCC66}" srcOrd="1" destOrd="0" presId="urn:microsoft.com/office/officeart/2005/8/layout/hierarchy1"/>
    <dgm:cxn modelId="{799A521C-D2C9-432E-9C27-91B198FF7F27}" type="presParOf" srcId="{718AD18D-9526-43EB-B804-7B8C84FFCC66}" destId="{6BCC41FA-4155-4728-8ACD-4E5EC7B1CE05}" srcOrd="0" destOrd="0" presId="urn:microsoft.com/office/officeart/2005/8/layout/hierarchy1"/>
    <dgm:cxn modelId="{E726952A-7B30-4DD3-B928-E705B994718E}" type="presParOf" srcId="{6BCC41FA-4155-4728-8ACD-4E5EC7B1CE05}" destId="{4D96A8C8-333C-43F8-BE04-67B6FF14C30E}" srcOrd="0" destOrd="0" presId="urn:microsoft.com/office/officeart/2005/8/layout/hierarchy1"/>
    <dgm:cxn modelId="{40097CF3-71DF-4707-BCD9-8EC9AB6EE316}" type="presParOf" srcId="{6BCC41FA-4155-4728-8ACD-4E5EC7B1CE05}" destId="{B65BF70C-B931-4FE6-8587-F5BAACEC3AC0}" srcOrd="1" destOrd="0" presId="urn:microsoft.com/office/officeart/2005/8/layout/hierarchy1"/>
    <dgm:cxn modelId="{EB6488B6-ACA1-4697-BA83-FDBDDF74A232}" type="presParOf" srcId="{718AD18D-9526-43EB-B804-7B8C84FFCC66}" destId="{71FBF7FC-EC59-497F-A9C6-6E7B9EF558CF}" srcOrd="1" destOrd="0" presId="urn:microsoft.com/office/officeart/2005/8/layout/hierarchy1"/>
    <dgm:cxn modelId="{105B8A1E-32EE-4FD6-81A0-005D7B84D3A6}" type="presParOf" srcId="{8E3C0CDF-873D-4F12-A2DA-321B8F3663D0}" destId="{651AF8EF-ED9D-4E7B-80CB-23C3E358BD91}" srcOrd="2" destOrd="0" presId="urn:microsoft.com/office/officeart/2005/8/layout/hierarchy1"/>
    <dgm:cxn modelId="{50595AAA-4962-4996-ACDD-BB115D977140}" type="presParOf" srcId="{651AF8EF-ED9D-4E7B-80CB-23C3E358BD91}" destId="{310E5F9B-F760-4625-81DC-54414B4131B5}" srcOrd="0" destOrd="0" presId="urn:microsoft.com/office/officeart/2005/8/layout/hierarchy1"/>
    <dgm:cxn modelId="{F46B4A1B-446A-457D-AD79-27A40E26ABCA}" type="presParOf" srcId="{310E5F9B-F760-4625-81DC-54414B4131B5}" destId="{A2633932-DA55-44E3-8982-5FC9036F03C2}" srcOrd="0" destOrd="0" presId="urn:microsoft.com/office/officeart/2005/8/layout/hierarchy1"/>
    <dgm:cxn modelId="{BAEE4236-B0ED-4812-B6E5-48BE9554DC11}" type="presParOf" srcId="{310E5F9B-F760-4625-81DC-54414B4131B5}" destId="{7264DF20-EE3F-43C2-8087-C5F3C6D10958}" srcOrd="1" destOrd="0" presId="urn:microsoft.com/office/officeart/2005/8/layout/hierarchy1"/>
    <dgm:cxn modelId="{613C4F56-0F8C-4306-B959-4BEDE6746405}" type="presParOf" srcId="{651AF8EF-ED9D-4E7B-80CB-23C3E358BD91}" destId="{0603BAAE-DBA5-493D-A088-87CDEFDA1452}" srcOrd="1" destOrd="0" presId="urn:microsoft.com/office/officeart/2005/8/layout/hierarchy1"/>
    <dgm:cxn modelId="{A46475D3-28C7-405B-A8AE-343F9F193040}" type="presParOf" srcId="{8E3C0CDF-873D-4F12-A2DA-321B8F3663D0}" destId="{DBB6EC04-DB50-4D18-9E6E-82A46E6FCEF0}" srcOrd="3" destOrd="0" presId="urn:microsoft.com/office/officeart/2005/8/layout/hierarchy1"/>
    <dgm:cxn modelId="{DB2E03F6-00D6-476E-AD82-E0CD387D6D77}" type="presParOf" srcId="{DBB6EC04-DB50-4D18-9E6E-82A46E6FCEF0}" destId="{1C760F21-46F8-4A72-B391-02D630455408}" srcOrd="0" destOrd="0" presId="urn:microsoft.com/office/officeart/2005/8/layout/hierarchy1"/>
    <dgm:cxn modelId="{C2475E30-8DB1-41C7-9456-C9A1339459A3}" type="presParOf" srcId="{1C760F21-46F8-4A72-B391-02D630455408}" destId="{A50E6AAB-9C59-4F59-94F7-D92C842E3060}" srcOrd="0" destOrd="0" presId="urn:microsoft.com/office/officeart/2005/8/layout/hierarchy1"/>
    <dgm:cxn modelId="{10244A5B-2AFE-437B-9DE5-7ED0A37D94B8}" type="presParOf" srcId="{1C760F21-46F8-4A72-B391-02D630455408}" destId="{A8211F8E-E0D7-4A24-BE61-D34CC1E66A07}" srcOrd="1" destOrd="0" presId="urn:microsoft.com/office/officeart/2005/8/layout/hierarchy1"/>
    <dgm:cxn modelId="{42C452F9-A142-48C2-9BEB-1147426F6ECE}" type="presParOf" srcId="{DBB6EC04-DB50-4D18-9E6E-82A46E6FCEF0}" destId="{BB2F85F6-FEBE-41C0-9723-4881218E3BF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2B1701-570B-4E1A-BBB3-A275E6C74F8B}"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555121AF-BA9F-4FFF-92F0-3B54A730213A}">
      <dgm:prSet custT="1"/>
      <dgm:spPr/>
      <dgm:t>
        <a:bodyPr/>
        <a:lstStyle/>
        <a:p>
          <a:pPr>
            <a:lnSpc>
              <a:spcPct val="100000"/>
            </a:lnSpc>
          </a:pPr>
          <a:r>
            <a:rPr lang="en-US" sz="2000" b="0"/>
            <a:t>Product ownership</a:t>
          </a:r>
          <a:r>
            <a:rPr lang="en-US" sz="2000">
              <a:latin typeface="Calibri Light" panose="020F0302020204030204"/>
            </a:rPr>
            <a:t> so that teams take responsibility for the project and focus on customer satisfaction</a:t>
          </a:r>
          <a:endParaRPr lang="en-US" sz="2000"/>
        </a:p>
      </dgm:t>
    </dgm:pt>
    <dgm:pt modelId="{8AC3C7D3-85ED-466C-BD2F-2D2AE6D3015C}" type="parTrans" cxnId="{77C7EE06-BC52-4466-93C8-C74F839F0A60}">
      <dgm:prSet/>
      <dgm:spPr/>
      <dgm:t>
        <a:bodyPr/>
        <a:lstStyle/>
        <a:p>
          <a:endParaRPr lang="en-US"/>
        </a:p>
      </dgm:t>
    </dgm:pt>
    <dgm:pt modelId="{BEBD72FF-D469-42B9-92F6-B505D4327677}" type="sibTrans" cxnId="{77C7EE06-BC52-4466-93C8-C74F839F0A60}">
      <dgm:prSet/>
      <dgm:spPr/>
      <dgm:t>
        <a:bodyPr/>
        <a:lstStyle/>
        <a:p>
          <a:endParaRPr lang="en-US"/>
        </a:p>
      </dgm:t>
    </dgm:pt>
    <dgm:pt modelId="{E9A092C6-DF80-4F68-AB31-BA20B1135D92}">
      <dgm:prSet custT="1"/>
      <dgm:spPr/>
      <dgm:t>
        <a:bodyPr/>
        <a:lstStyle/>
        <a:p>
          <a:pPr>
            <a:lnSpc>
              <a:spcPct val="100000"/>
            </a:lnSpc>
          </a:pPr>
          <a:r>
            <a:rPr lang="en-US" sz="2000" b="0"/>
            <a:t>Right tools and support</a:t>
          </a:r>
          <a:r>
            <a:rPr lang="en-US" sz="2000">
              <a:latin typeface="Calibri Light" panose="020F0302020204030204"/>
            </a:rPr>
            <a:t> are needed to be fully effective and solve issues</a:t>
          </a:r>
          <a:endParaRPr lang="en-US" sz="2000"/>
        </a:p>
      </dgm:t>
    </dgm:pt>
    <dgm:pt modelId="{D461AA44-6B76-4AFD-92AD-CCFF77171601}" type="parTrans" cxnId="{0E064D5E-ED9B-461B-B725-21642954E1A6}">
      <dgm:prSet/>
      <dgm:spPr/>
      <dgm:t>
        <a:bodyPr/>
        <a:lstStyle/>
        <a:p>
          <a:endParaRPr lang="en-US"/>
        </a:p>
      </dgm:t>
    </dgm:pt>
    <dgm:pt modelId="{9241EF6C-AB41-47E3-AC9E-B2AE3EE9EA33}" type="sibTrans" cxnId="{0E064D5E-ED9B-461B-B725-21642954E1A6}">
      <dgm:prSet/>
      <dgm:spPr/>
      <dgm:t>
        <a:bodyPr/>
        <a:lstStyle/>
        <a:p>
          <a:endParaRPr lang="en-US"/>
        </a:p>
      </dgm:t>
    </dgm:pt>
    <dgm:pt modelId="{27F6C4E3-24CA-4772-BB55-166C8EDEA048}">
      <dgm:prSet custT="1"/>
      <dgm:spPr/>
      <dgm:t>
        <a:bodyPr/>
        <a:lstStyle/>
        <a:p>
          <a:pPr>
            <a:lnSpc>
              <a:spcPct val="100000"/>
            </a:lnSpc>
          </a:pPr>
          <a:r>
            <a:rPr lang="en-US" sz="2000" b="0"/>
            <a:t>Effective leader</a:t>
          </a:r>
          <a:r>
            <a:rPr lang="en-US" sz="2000">
              <a:latin typeface="Calibri Light" panose="020F0302020204030204"/>
            </a:rPr>
            <a:t> that the team can fully trust and a leader who can work in an agile team and can lead effectively</a:t>
          </a:r>
          <a:endParaRPr lang="en-US" sz="2000"/>
        </a:p>
      </dgm:t>
    </dgm:pt>
    <dgm:pt modelId="{0444B172-88B0-42D8-AB49-70E466E02802}" type="parTrans" cxnId="{BA0FD676-6511-4253-AAFE-C07B7A45F020}">
      <dgm:prSet/>
      <dgm:spPr/>
      <dgm:t>
        <a:bodyPr/>
        <a:lstStyle/>
        <a:p>
          <a:endParaRPr lang="en-US"/>
        </a:p>
      </dgm:t>
    </dgm:pt>
    <dgm:pt modelId="{167F28BB-60A6-4CD8-94E2-33E1F2614F27}" type="sibTrans" cxnId="{BA0FD676-6511-4253-AAFE-C07B7A45F020}">
      <dgm:prSet/>
      <dgm:spPr/>
      <dgm:t>
        <a:bodyPr/>
        <a:lstStyle/>
        <a:p>
          <a:endParaRPr lang="en-US"/>
        </a:p>
      </dgm:t>
    </dgm:pt>
    <dgm:pt modelId="{AF2AD4B5-46E0-4324-B5A1-5D8ED6ABEC8E}" type="pres">
      <dgm:prSet presAssocID="{AE2B1701-570B-4E1A-BBB3-A275E6C74F8B}" presName="root" presStyleCnt="0">
        <dgm:presLayoutVars>
          <dgm:dir/>
          <dgm:resizeHandles val="exact"/>
        </dgm:presLayoutVars>
      </dgm:prSet>
      <dgm:spPr/>
    </dgm:pt>
    <dgm:pt modelId="{238A44A5-12A6-4D10-8381-1FE77BCFF051}" type="pres">
      <dgm:prSet presAssocID="{555121AF-BA9F-4FFF-92F0-3B54A730213A}" presName="compNode" presStyleCnt="0"/>
      <dgm:spPr/>
    </dgm:pt>
    <dgm:pt modelId="{2D127031-611C-4830-8421-EA54F25A6012}" type="pres">
      <dgm:prSet presAssocID="{555121AF-BA9F-4FFF-92F0-3B54A730213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4822B020-BC35-49FD-9384-14882598833B}" type="pres">
      <dgm:prSet presAssocID="{555121AF-BA9F-4FFF-92F0-3B54A730213A}" presName="spaceRect" presStyleCnt="0"/>
      <dgm:spPr/>
    </dgm:pt>
    <dgm:pt modelId="{FAAB7729-EF1B-4B88-85F3-B7CC55897E06}" type="pres">
      <dgm:prSet presAssocID="{555121AF-BA9F-4FFF-92F0-3B54A730213A}" presName="textRect" presStyleLbl="revTx" presStyleIdx="0" presStyleCnt="3">
        <dgm:presLayoutVars>
          <dgm:chMax val="1"/>
          <dgm:chPref val="1"/>
        </dgm:presLayoutVars>
      </dgm:prSet>
      <dgm:spPr/>
    </dgm:pt>
    <dgm:pt modelId="{716490D7-5C1E-4514-972E-CBD409486D15}" type="pres">
      <dgm:prSet presAssocID="{BEBD72FF-D469-42B9-92F6-B505D4327677}" presName="sibTrans" presStyleCnt="0"/>
      <dgm:spPr/>
    </dgm:pt>
    <dgm:pt modelId="{7A5DDBBD-A55F-4993-9C0C-D82790AC01CF}" type="pres">
      <dgm:prSet presAssocID="{E9A092C6-DF80-4F68-AB31-BA20B1135D92}" presName="compNode" presStyleCnt="0"/>
      <dgm:spPr/>
    </dgm:pt>
    <dgm:pt modelId="{77AE959D-DFBA-42A5-B099-9A2AB33159AA}" type="pres">
      <dgm:prSet presAssocID="{E9A092C6-DF80-4F68-AB31-BA20B1135D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4790287-AE27-46A7-B553-7A57BC61C64E}" type="pres">
      <dgm:prSet presAssocID="{E9A092C6-DF80-4F68-AB31-BA20B1135D92}" presName="spaceRect" presStyleCnt="0"/>
      <dgm:spPr/>
    </dgm:pt>
    <dgm:pt modelId="{07738104-47DF-4DB5-B667-D419DC3AB299}" type="pres">
      <dgm:prSet presAssocID="{E9A092C6-DF80-4F68-AB31-BA20B1135D92}" presName="textRect" presStyleLbl="revTx" presStyleIdx="1" presStyleCnt="3">
        <dgm:presLayoutVars>
          <dgm:chMax val="1"/>
          <dgm:chPref val="1"/>
        </dgm:presLayoutVars>
      </dgm:prSet>
      <dgm:spPr/>
    </dgm:pt>
    <dgm:pt modelId="{B02D2F79-C127-4EBA-90AA-663A9042AA10}" type="pres">
      <dgm:prSet presAssocID="{9241EF6C-AB41-47E3-AC9E-B2AE3EE9EA33}" presName="sibTrans" presStyleCnt="0"/>
      <dgm:spPr/>
    </dgm:pt>
    <dgm:pt modelId="{A4776AC9-33B4-4200-B4D7-0DFD0FFDCFE5}" type="pres">
      <dgm:prSet presAssocID="{27F6C4E3-24CA-4772-BB55-166C8EDEA048}" presName="compNode" presStyleCnt="0"/>
      <dgm:spPr/>
    </dgm:pt>
    <dgm:pt modelId="{A0794D92-1579-4359-8199-BFFBC2B478A0}" type="pres">
      <dgm:prSet presAssocID="{27F6C4E3-24CA-4772-BB55-166C8EDEA0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cturer"/>
        </a:ext>
      </dgm:extLst>
    </dgm:pt>
    <dgm:pt modelId="{B89FE62B-7C4B-418E-BA00-AEF5C23D98DC}" type="pres">
      <dgm:prSet presAssocID="{27F6C4E3-24CA-4772-BB55-166C8EDEA048}" presName="spaceRect" presStyleCnt="0"/>
      <dgm:spPr/>
    </dgm:pt>
    <dgm:pt modelId="{E8D7AE91-7504-46D5-8699-B4064F431DEA}" type="pres">
      <dgm:prSet presAssocID="{27F6C4E3-24CA-4772-BB55-166C8EDEA048}" presName="textRect" presStyleLbl="revTx" presStyleIdx="2" presStyleCnt="3">
        <dgm:presLayoutVars>
          <dgm:chMax val="1"/>
          <dgm:chPref val="1"/>
        </dgm:presLayoutVars>
      </dgm:prSet>
      <dgm:spPr/>
    </dgm:pt>
  </dgm:ptLst>
  <dgm:cxnLst>
    <dgm:cxn modelId="{77C7EE06-BC52-4466-93C8-C74F839F0A60}" srcId="{AE2B1701-570B-4E1A-BBB3-A275E6C74F8B}" destId="{555121AF-BA9F-4FFF-92F0-3B54A730213A}" srcOrd="0" destOrd="0" parTransId="{8AC3C7D3-85ED-466C-BD2F-2D2AE6D3015C}" sibTransId="{BEBD72FF-D469-42B9-92F6-B505D4327677}"/>
    <dgm:cxn modelId="{0E064D5E-ED9B-461B-B725-21642954E1A6}" srcId="{AE2B1701-570B-4E1A-BBB3-A275E6C74F8B}" destId="{E9A092C6-DF80-4F68-AB31-BA20B1135D92}" srcOrd="1" destOrd="0" parTransId="{D461AA44-6B76-4AFD-92AD-CCFF77171601}" sibTransId="{9241EF6C-AB41-47E3-AC9E-B2AE3EE9EA33}"/>
    <dgm:cxn modelId="{A77E7749-C950-43A0-A4BF-456AED377A33}" type="presOf" srcId="{27F6C4E3-24CA-4772-BB55-166C8EDEA048}" destId="{E8D7AE91-7504-46D5-8699-B4064F431DEA}" srcOrd="0" destOrd="0" presId="urn:microsoft.com/office/officeart/2018/2/layout/IconLabelList"/>
    <dgm:cxn modelId="{BA0FD676-6511-4253-AAFE-C07B7A45F020}" srcId="{AE2B1701-570B-4E1A-BBB3-A275E6C74F8B}" destId="{27F6C4E3-24CA-4772-BB55-166C8EDEA048}" srcOrd="2" destOrd="0" parTransId="{0444B172-88B0-42D8-AB49-70E466E02802}" sibTransId="{167F28BB-60A6-4CD8-94E2-33E1F2614F27}"/>
    <dgm:cxn modelId="{4C44277F-601F-485D-9EDD-ABF263C29D4E}" type="presOf" srcId="{555121AF-BA9F-4FFF-92F0-3B54A730213A}" destId="{FAAB7729-EF1B-4B88-85F3-B7CC55897E06}" srcOrd="0" destOrd="0" presId="urn:microsoft.com/office/officeart/2018/2/layout/IconLabelList"/>
    <dgm:cxn modelId="{6E6EC0C6-BCD0-4E38-B69E-381B8224C4BA}" type="presOf" srcId="{AE2B1701-570B-4E1A-BBB3-A275E6C74F8B}" destId="{AF2AD4B5-46E0-4324-B5A1-5D8ED6ABEC8E}" srcOrd="0" destOrd="0" presId="urn:microsoft.com/office/officeart/2018/2/layout/IconLabelList"/>
    <dgm:cxn modelId="{6B8B3BD1-103D-4B8A-B7A6-7193D1228C63}" type="presOf" srcId="{E9A092C6-DF80-4F68-AB31-BA20B1135D92}" destId="{07738104-47DF-4DB5-B667-D419DC3AB299}" srcOrd="0" destOrd="0" presId="urn:microsoft.com/office/officeart/2018/2/layout/IconLabelList"/>
    <dgm:cxn modelId="{F8E59CDA-53CC-4FCB-BE27-2E777102749B}" type="presParOf" srcId="{AF2AD4B5-46E0-4324-B5A1-5D8ED6ABEC8E}" destId="{238A44A5-12A6-4D10-8381-1FE77BCFF051}" srcOrd="0" destOrd="0" presId="urn:microsoft.com/office/officeart/2018/2/layout/IconLabelList"/>
    <dgm:cxn modelId="{86B32FB5-258B-481F-9DBF-8A6B26976E6D}" type="presParOf" srcId="{238A44A5-12A6-4D10-8381-1FE77BCFF051}" destId="{2D127031-611C-4830-8421-EA54F25A6012}" srcOrd="0" destOrd="0" presId="urn:microsoft.com/office/officeart/2018/2/layout/IconLabelList"/>
    <dgm:cxn modelId="{746BBADD-92CF-48C6-9220-867241EA6017}" type="presParOf" srcId="{238A44A5-12A6-4D10-8381-1FE77BCFF051}" destId="{4822B020-BC35-49FD-9384-14882598833B}" srcOrd="1" destOrd="0" presId="urn:microsoft.com/office/officeart/2018/2/layout/IconLabelList"/>
    <dgm:cxn modelId="{551C1B5B-387E-4011-BE70-96566FF3F4F2}" type="presParOf" srcId="{238A44A5-12A6-4D10-8381-1FE77BCFF051}" destId="{FAAB7729-EF1B-4B88-85F3-B7CC55897E06}" srcOrd="2" destOrd="0" presId="urn:microsoft.com/office/officeart/2018/2/layout/IconLabelList"/>
    <dgm:cxn modelId="{F8AC9BA1-51FF-40E5-AE2F-A98192E18CAD}" type="presParOf" srcId="{AF2AD4B5-46E0-4324-B5A1-5D8ED6ABEC8E}" destId="{716490D7-5C1E-4514-972E-CBD409486D15}" srcOrd="1" destOrd="0" presId="urn:microsoft.com/office/officeart/2018/2/layout/IconLabelList"/>
    <dgm:cxn modelId="{6358E92D-7EC4-4B13-8B91-D8947130E270}" type="presParOf" srcId="{AF2AD4B5-46E0-4324-B5A1-5D8ED6ABEC8E}" destId="{7A5DDBBD-A55F-4993-9C0C-D82790AC01CF}" srcOrd="2" destOrd="0" presId="urn:microsoft.com/office/officeart/2018/2/layout/IconLabelList"/>
    <dgm:cxn modelId="{28516B4B-0844-4DC9-BFE8-3B5F74B89944}" type="presParOf" srcId="{7A5DDBBD-A55F-4993-9C0C-D82790AC01CF}" destId="{77AE959D-DFBA-42A5-B099-9A2AB33159AA}" srcOrd="0" destOrd="0" presId="urn:microsoft.com/office/officeart/2018/2/layout/IconLabelList"/>
    <dgm:cxn modelId="{C61EF499-4A11-42CC-874D-9833B74605A0}" type="presParOf" srcId="{7A5DDBBD-A55F-4993-9C0C-D82790AC01CF}" destId="{E4790287-AE27-46A7-B553-7A57BC61C64E}" srcOrd="1" destOrd="0" presId="urn:microsoft.com/office/officeart/2018/2/layout/IconLabelList"/>
    <dgm:cxn modelId="{BD5248EB-F815-4B1B-8121-A74B9F6837E8}" type="presParOf" srcId="{7A5DDBBD-A55F-4993-9C0C-D82790AC01CF}" destId="{07738104-47DF-4DB5-B667-D419DC3AB299}" srcOrd="2" destOrd="0" presId="urn:microsoft.com/office/officeart/2018/2/layout/IconLabelList"/>
    <dgm:cxn modelId="{B28A4666-C26A-4F55-AED1-D5587275E0A1}" type="presParOf" srcId="{AF2AD4B5-46E0-4324-B5A1-5D8ED6ABEC8E}" destId="{B02D2F79-C127-4EBA-90AA-663A9042AA10}" srcOrd="3" destOrd="0" presId="urn:microsoft.com/office/officeart/2018/2/layout/IconLabelList"/>
    <dgm:cxn modelId="{39E8ADD1-2793-4994-9DDE-E7F36ABD0422}" type="presParOf" srcId="{AF2AD4B5-46E0-4324-B5A1-5D8ED6ABEC8E}" destId="{A4776AC9-33B4-4200-B4D7-0DFD0FFDCFE5}" srcOrd="4" destOrd="0" presId="urn:microsoft.com/office/officeart/2018/2/layout/IconLabelList"/>
    <dgm:cxn modelId="{44F8AD66-A465-4316-BBB1-6329FCB4FA37}" type="presParOf" srcId="{A4776AC9-33B4-4200-B4D7-0DFD0FFDCFE5}" destId="{A0794D92-1579-4359-8199-BFFBC2B478A0}" srcOrd="0" destOrd="0" presId="urn:microsoft.com/office/officeart/2018/2/layout/IconLabelList"/>
    <dgm:cxn modelId="{E52317DA-C3F5-47BD-B5B9-E1662BEDAEC4}" type="presParOf" srcId="{A4776AC9-33B4-4200-B4D7-0DFD0FFDCFE5}" destId="{B89FE62B-7C4B-418E-BA00-AEF5C23D98DC}" srcOrd="1" destOrd="0" presId="urn:microsoft.com/office/officeart/2018/2/layout/IconLabelList"/>
    <dgm:cxn modelId="{7561384C-21E7-44CC-86EF-7E3B98DE08D2}" type="presParOf" srcId="{A4776AC9-33B4-4200-B4D7-0DFD0FFDCFE5}" destId="{E8D7AE91-7504-46D5-8699-B4064F431D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0F319B-64CE-4581-B437-953D8708CBDF}"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7EDD74EA-99D4-479D-89D6-5BD4CCBD36B1}">
      <dgm:prSet custT="1"/>
      <dgm:spPr/>
      <dgm:t>
        <a:bodyPr/>
        <a:lstStyle/>
        <a:p>
          <a:pPr>
            <a:lnSpc>
              <a:spcPct val="100000"/>
            </a:lnSpc>
          </a:pPr>
          <a:r>
            <a:rPr lang="en-US" sz="2000" b="0"/>
            <a:t>Communication and collaboration</a:t>
          </a:r>
          <a:r>
            <a:rPr lang="en-US" sz="2000">
              <a:latin typeface="Calibri Light" panose="020F0302020204030204"/>
            </a:rPr>
            <a:t> to achieve a common goal</a:t>
          </a:r>
          <a:endParaRPr lang="en-US" sz="2000"/>
        </a:p>
      </dgm:t>
    </dgm:pt>
    <dgm:pt modelId="{130210F3-31F2-4CD5-842D-3A920F0E2EB5}" type="parTrans" cxnId="{15F0E26B-37AE-4BDC-B3A7-AFA5FED3A122}">
      <dgm:prSet/>
      <dgm:spPr/>
      <dgm:t>
        <a:bodyPr/>
        <a:lstStyle/>
        <a:p>
          <a:endParaRPr lang="en-US"/>
        </a:p>
      </dgm:t>
    </dgm:pt>
    <dgm:pt modelId="{98DE0469-72F5-46E6-83B2-14CA4E7A90BE}" type="sibTrans" cxnId="{15F0E26B-37AE-4BDC-B3A7-AFA5FED3A122}">
      <dgm:prSet/>
      <dgm:spPr/>
      <dgm:t>
        <a:bodyPr/>
        <a:lstStyle/>
        <a:p>
          <a:pPr>
            <a:lnSpc>
              <a:spcPct val="100000"/>
            </a:lnSpc>
          </a:pPr>
          <a:endParaRPr lang="en-US"/>
        </a:p>
      </dgm:t>
    </dgm:pt>
    <dgm:pt modelId="{B2580ACB-A451-40EC-A8E6-FD9A42C9E399}">
      <dgm:prSet custT="1"/>
      <dgm:spPr/>
      <dgm:t>
        <a:bodyPr/>
        <a:lstStyle/>
        <a:p>
          <a:pPr>
            <a:lnSpc>
              <a:spcPct val="100000"/>
            </a:lnSpc>
          </a:pPr>
          <a:r>
            <a:rPr lang="en-US" sz="2000" b="0"/>
            <a:t>Better efficiency</a:t>
          </a:r>
          <a:r>
            <a:rPr lang="en-US" sz="2000">
              <a:latin typeface="Calibri Light" panose="020F0302020204030204"/>
            </a:rPr>
            <a:t> as working with other departments becomes easier</a:t>
          </a:r>
          <a:endParaRPr lang="en-US" sz="2000"/>
        </a:p>
      </dgm:t>
    </dgm:pt>
    <dgm:pt modelId="{4C7FF3C1-E7BA-495B-BD1A-5B4E773A5E57}" type="parTrans" cxnId="{2D16AAA5-322E-4AB6-ADE1-B803018D0CA5}">
      <dgm:prSet/>
      <dgm:spPr/>
      <dgm:t>
        <a:bodyPr/>
        <a:lstStyle/>
        <a:p>
          <a:endParaRPr lang="en-US"/>
        </a:p>
      </dgm:t>
    </dgm:pt>
    <dgm:pt modelId="{268B9BE2-9E8F-416C-8A19-13D1C9316AAD}" type="sibTrans" cxnId="{2D16AAA5-322E-4AB6-ADE1-B803018D0CA5}">
      <dgm:prSet/>
      <dgm:spPr/>
      <dgm:t>
        <a:bodyPr/>
        <a:lstStyle/>
        <a:p>
          <a:pPr>
            <a:lnSpc>
              <a:spcPct val="100000"/>
            </a:lnSpc>
          </a:pPr>
          <a:endParaRPr lang="en-US"/>
        </a:p>
      </dgm:t>
    </dgm:pt>
    <dgm:pt modelId="{B3DC6695-C937-42AA-9491-3BF897CBB5C7}">
      <dgm:prSet custT="1"/>
      <dgm:spPr/>
      <dgm:t>
        <a:bodyPr/>
        <a:lstStyle/>
        <a:p>
          <a:pPr>
            <a:lnSpc>
              <a:spcPct val="100000"/>
            </a:lnSpc>
          </a:pPr>
          <a:r>
            <a:rPr lang="en-US" sz="2000" b="0"/>
            <a:t>Better innovative capabilities</a:t>
          </a:r>
          <a:r>
            <a:rPr lang="en-US" sz="2000">
              <a:latin typeface="Calibri Light" panose="020F0302020204030204"/>
            </a:rPr>
            <a:t> as communication and efficiency become streamlined</a:t>
          </a:r>
          <a:endParaRPr lang="en-US" sz="2000"/>
        </a:p>
      </dgm:t>
    </dgm:pt>
    <dgm:pt modelId="{47C6A3E6-F067-489A-ABB9-227C01E45DD4}" type="parTrans" cxnId="{0D9314BC-5C83-463A-9900-E935BA6284EB}">
      <dgm:prSet/>
      <dgm:spPr/>
      <dgm:t>
        <a:bodyPr/>
        <a:lstStyle/>
        <a:p>
          <a:endParaRPr lang="en-US"/>
        </a:p>
      </dgm:t>
    </dgm:pt>
    <dgm:pt modelId="{5DC0318A-682C-442E-B9C3-11DB3B134BA7}" type="sibTrans" cxnId="{0D9314BC-5C83-463A-9900-E935BA6284EB}">
      <dgm:prSet/>
      <dgm:spPr/>
      <dgm:t>
        <a:bodyPr/>
        <a:lstStyle/>
        <a:p>
          <a:pPr>
            <a:lnSpc>
              <a:spcPct val="100000"/>
            </a:lnSpc>
          </a:pPr>
          <a:endParaRPr lang="en-US"/>
        </a:p>
      </dgm:t>
    </dgm:pt>
    <dgm:pt modelId="{09A725F6-1831-4544-B6DB-BB379056BED7}">
      <dgm:prSet custT="1"/>
      <dgm:spPr/>
      <dgm:t>
        <a:bodyPr/>
        <a:lstStyle/>
        <a:p>
          <a:pPr>
            <a:lnSpc>
              <a:spcPct val="100000"/>
            </a:lnSpc>
          </a:pPr>
          <a:r>
            <a:rPr lang="en-US" sz="2000" b="0"/>
            <a:t>Diversity spurs development</a:t>
          </a:r>
          <a:r>
            <a:rPr lang="en-US" sz="2000">
              <a:latin typeface="Calibri Light" panose="020F0302020204030204"/>
            </a:rPr>
            <a:t>, with clear goal and healthy conflict resolution methods</a:t>
          </a:r>
          <a:endParaRPr lang="en-US" sz="2000"/>
        </a:p>
      </dgm:t>
    </dgm:pt>
    <dgm:pt modelId="{4C8C373B-8B31-4B52-872E-AB23E088A71C}" type="parTrans" cxnId="{7C2D6DB6-C118-4CDC-B1EF-81CC4357ED3D}">
      <dgm:prSet/>
      <dgm:spPr/>
      <dgm:t>
        <a:bodyPr/>
        <a:lstStyle/>
        <a:p>
          <a:endParaRPr lang="en-US"/>
        </a:p>
      </dgm:t>
    </dgm:pt>
    <dgm:pt modelId="{CAF13260-067D-46C2-8F94-D126652ED152}" type="sibTrans" cxnId="{7C2D6DB6-C118-4CDC-B1EF-81CC4357ED3D}">
      <dgm:prSet/>
      <dgm:spPr/>
      <dgm:t>
        <a:bodyPr/>
        <a:lstStyle/>
        <a:p>
          <a:endParaRPr lang="en-US"/>
        </a:p>
      </dgm:t>
    </dgm:pt>
    <dgm:pt modelId="{FF51BAA7-66AB-4149-A235-5196AAFF414A}" type="pres">
      <dgm:prSet presAssocID="{130F319B-64CE-4581-B437-953D8708CBDF}" presName="root" presStyleCnt="0">
        <dgm:presLayoutVars>
          <dgm:dir/>
          <dgm:resizeHandles val="exact"/>
        </dgm:presLayoutVars>
      </dgm:prSet>
      <dgm:spPr/>
    </dgm:pt>
    <dgm:pt modelId="{6216B0D4-14E1-4D9A-AA03-E1B01E4809A6}" type="pres">
      <dgm:prSet presAssocID="{130F319B-64CE-4581-B437-953D8708CBDF}" presName="container" presStyleCnt="0">
        <dgm:presLayoutVars>
          <dgm:dir/>
          <dgm:resizeHandles val="exact"/>
        </dgm:presLayoutVars>
      </dgm:prSet>
      <dgm:spPr/>
    </dgm:pt>
    <dgm:pt modelId="{E33EBD1F-32B6-423C-B46F-0F155D00E42C}" type="pres">
      <dgm:prSet presAssocID="{7EDD74EA-99D4-479D-89D6-5BD4CCBD36B1}" presName="compNode" presStyleCnt="0"/>
      <dgm:spPr/>
    </dgm:pt>
    <dgm:pt modelId="{0770DB71-C137-46E2-8803-B9724D1E1EDF}" type="pres">
      <dgm:prSet presAssocID="{7EDD74EA-99D4-479D-89D6-5BD4CCBD36B1}" presName="iconBgRect" presStyleLbl="bgShp" presStyleIdx="0" presStyleCnt="4"/>
      <dgm:spPr>
        <a:noFill/>
        <a:ln>
          <a:noFill/>
        </a:ln>
      </dgm:spPr>
    </dgm:pt>
    <dgm:pt modelId="{1C9BC0E0-D7A4-4557-8CB4-860D7CA7A3E8}" type="pres">
      <dgm:prSet presAssocID="{7EDD74EA-99D4-479D-89D6-5BD4CCBD36B1}" presName="iconRect" presStyleLbl="node1" presStyleIdx="0" presStyleCnt="4" custScaleX="121000" custScaleY="121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0C63B932-E727-4353-9888-C068A11023C8}" type="pres">
      <dgm:prSet presAssocID="{7EDD74EA-99D4-479D-89D6-5BD4CCBD36B1}" presName="spaceRect" presStyleCnt="0"/>
      <dgm:spPr/>
    </dgm:pt>
    <dgm:pt modelId="{24BC26B9-10ED-4E86-A125-5236728AC780}" type="pres">
      <dgm:prSet presAssocID="{7EDD74EA-99D4-479D-89D6-5BD4CCBD36B1}" presName="textRect" presStyleLbl="revTx" presStyleIdx="0" presStyleCnt="4">
        <dgm:presLayoutVars>
          <dgm:chMax val="1"/>
          <dgm:chPref val="1"/>
        </dgm:presLayoutVars>
      </dgm:prSet>
      <dgm:spPr/>
    </dgm:pt>
    <dgm:pt modelId="{A33C6A27-12F8-48FA-A27E-A20D23C40A27}" type="pres">
      <dgm:prSet presAssocID="{98DE0469-72F5-46E6-83B2-14CA4E7A90BE}" presName="sibTrans" presStyleLbl="sibTrans2D1" presStyleIdx="0" presStyleCnt="0"/>
      <dgm:spPr/>
    </dgm:pt>
    <dgm:pt modelId="{C2431167-4C59-4BFC-89C9-98DEF311E16C}" type="pres">
      <dgm:prSet presAssocID="{B2580ACB-A451-40EC-A8E6-FD9A42C9E399}" presName="compNode" presStyleCnt="0"/>
      <dgm:spPr/>
    </dgm:pt>
    <dgm:pt modelId="{84DD1084-060D-4BE9-AECD-2EECAB25946F}" type="pres">
      <dgm:prSet presAssocID="{B2580ACB-A451-40EC-A8E6-FD9A42C9E399}" presName="iconBgRect" presStyleLbl="bgShp" presStyleIdx="1" presStyleCnt="4"/>
      <dgm:spPr>
        <a:noFill/>
      </dgm:spPr>
    </dgm:pt>
    <dgm:pt modelId="{9B813D48-5687-4380-8E38-DFA73F42DA44}" type="pres">
      <dgm:prSet presAssocID="{B2580ACB-A451-40EC-A8E6-FD9A42C9E399}" presName="iconRect" presStyleLbl="node1" presStyleIdx="1" presStyleCnt="4" custScaleX="121000" custScaleY="121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C43B407F-8BD9-4DE6-9753-5A08A15A4230}" type="pres">
      <dgm:prSet presAssocID="{B2580ACB-A451-40EC-A8E6-FD9A42C9E399}" presName="spaceRect" presStyleCnt="0"/>
      <dgm:spPr/>
    </dgm:pt>
    <dgm:pt modelId="{D3D67285-6644-4C67-87E9-F94063485E50}" type="pres">
      <dgm:prSet presAssocID="{B2580ACB-A451-40EC-A8E6-FD9A42C9E399}" presName="textRect" presStyleLbl="revTx" presStyleIdx="1" presStyleCnt="4">
        <dgm:presLayoutVars>
          <dgm:chMax val="1"/>
          <dgm:chPref val="1"/>
        </dgm:presLayoutVars>
      </dgm:prSet>
      <dgm:spPr/>
    </dgm:pt>
    <dgm:pt modelId="{3116E60B-D39B-4233-9681-EC53BC440380}" type="pres">
      <dgm:prSet presAssocID="{268B9BE2-9E8F-416C-8A19-13D1C9316AAD}" presName="sibTrans" presStyleLbl="sibTrans2D1" presStyleIdx="0" presStyleCnt="0"/>
      <dgm:spPr/>
    </dgm:pt>
    <dgm:pt modelId="{1E6CC4A8-FB54-4598-90E3-C5CEE605E4C9}" type="pres">
      <dgm:prSet presAssocID="{B3DC6695-C937-42AA-9491-3BF897CBB5C7}" presName="compNode" presStyleCnt="0"/>
      <dgm:spPr/>
    </dgm:pt>
    <dgm:pt modelId="{00C6AE65-EFF1-4AB7-B7C5-D868BE6D4BAF}" type="pres">
      <dgm:prSet presAssocID="{B3DC6695-C937-42AA-9491-3BF897CBB5C7}" presName="iconBgRect" presStyleLbl="bgShp" presStyleIdx="2" presStyleCnt="4"/>
      <dgm:spPr>
        <a:noFill/>
        <a:ln>
          <a:noFill/>
        </a:ln>
      </dgm:spPr>
    </dgm:pt>
    <dgm:pt modelId="{ECECFC5D-7EC0-4DAD-8251-FB4DCF89427F}" type="pres">
      <dgm:prSet presAssocID="{B3DC6695-C937-42AA-9491-3BF897CBB5C7}" presName="iconRect" presStyleLbl="node1" presStyleIdx="2" presStyleCnt="4" custScaleX="121000" custScaleY="121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B8D22474-22DE-446B-BCF6-B3D93501FC8D}" type="pres">
      <dgm:prSet presAssocID="{B3DC6695-C937-42AA-9491-3BF897CBB5C7}" presName="spaceRect" presStyleCnt="0"/>
      <dgm:spPr/>
    </dgm:pt>
    <dgm:pt modelId="{F277EFE7-0C1B-4F0E-B87A-4EFB2232A0FB}" type="pres">
      <dgm:prSet presAssocID="{B3DC6695-C937-42AA-9491-3BF897CBB5C7}" presName="textRect" presStyleLbl="revTx" presStyleIdx="2" presStyleCnt="4">
        <dgm:presLayoutVars>
          <dgm:chMax val="1"/>
          <dgm:chPref val="1"/>
        </dgm:presLayoutVars>
      </dgm:prSet>
      <dgm:spPr/>
    </dgm:pt>
    <dgm:pt modelId="{7D2F0A0A-979E-47C4-ABD8-5EE5118D7536}" type="pres">
      <dgm:prSet presAssocID="{5DC0318A-682C-442E-B9C3-11DB3B134BA7}" presName="sibTrans" presStyleLbl="sibTrans2D1" presStyleIdx="0" presStyleCnt="0"/>
      <dgm:spPr/>
    </dgm:pt>
    <dgm:pt modelId="{EA4E220E-26CA-472D-83BA-54C465F42A1B}" type="pres">
      <dgm:prSet presAssocID="{09A725F6-1831-4544-B6DB-BB379056BED7}" presName="compNode" presStyleCnt="0"/>
      <dgm:spPr/>
    </dgm:pt>
    <dgm:pt modelId="{F8D55A35-7E6D-4A66-A723-2DF1A2C4D683}" type="pres">
      <dgm:prSet presAssocID="{09A725F6-1831-4544-B6DB-BB379056BED7}" presName="iconBgRect" presStyleLbl="bgShp" presStyleIdx="3" presStyleCnt="4"/>
      <dgm:spPr>
        <a:noFill/>
        <a:ln>
          <a:noFill/>
        </a:ln>
      </dgm:spPr>
    </dgm:pt>
    <dgm:pt modelId="{CB1797C4-9DC8-4458-8BA3-99ED6C618602}" type="pres">
      <dgm:prSet presAssocID="{09A725F6-1831-4544-B6DB-BB379056BED7}" presName="iconRect" presStyleLbl="node1" presStyleIdx="3" presStyleCnt="4" custScaleX="121000" custScaleY="121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C8EDB4B7-ADC5-41E8-94EF-DB68F5EAFF61}" type="pres">
      <dgm:prSet presAssocID="{09A725F6-1831-4544-B6DB-BB379056BED7}" presName="spaceRect" presStyleCnt="0"/>
      <dgm:spPr/>
    </dgm:pt>
    <dgm:pt modelId="{BA2B6EE8-2D9F-4A64-94C3-C2CD546C0522}" type="pres">
      <dgm:prSet presAssocID="{09A725F6-1831-4544-B6DB-BB379056BED7}" presName="textRect" presStyleLbl="revTx" presStyleIdx="3" presStyleCnt="4">
        <dgm:presLayoutVars>
          <dgm:chMax val="1"/>
          <dgm:chPref val="1"/>
        </dgm:presLayoutVars>
      </dgm:prSet>
      <dgm:spPr/>
    </dgm:pt>
  </dgm:ptLst>
  <dgm:cxnLst>
    <dgm:cxn modelId="{569B9906-4FCD-463A-8A73-57DDBEC97B4C}" type="presOf" srcId="{130F319B-64CE-4581-B437-953D8708CBDF}" destId="{FF51BAA7-66AB-4149-A235-5196AAFF414A}" srcOrd="0" destOrd="0" presId="urn:microsoft.com/office/officeart/2018/2/layout/IconCircleList"/>
    <dgm:cxn modelId="{530A1725-E0A7-44F5-A11E-EF155664C747}" type="presOf" srcId="{5DC0318A-682C-442E-B9C3-11DB3B134BA7}" destId="{7D2F0A0A-979E-47C4-ABD8-5EE5118D7536}" srcOrd="0" destOrd="0" presId="urn:microsoft.com/office/officeart/2018/2/layout/IconCircleList"/>
    <dgm:cxn modelId="{64DC1144-0E56-4AAA-9F38-DBD942DA0F09}" type="presOf" srcId="{09A725F6-1831-4544-B6DB-BB379056BED7}" destId="{BA2B6EE8-2D9F-4A64-94C3-C2CD546C0522}" srcOrd="0" destOrd="0" presId="urn:microsoft.com/office/officeart/2018/2/layout/IconCircleList"/>
    <dgm:cxn modelId="{15F0E26B-37AE-4BDC-B3A7-AFA5FED3A122}" srcId="{130F319B-64CE-4581-B437-953D8708CBDF}" destId="{7EDD74EA-99D4-479D-89D6-5BD4CCBD36B1}" srcOrd="0" destOrd="0" parTransId="{130210F3-31F2-4CD5-842D-3A920F0E2EB5}" sibTransId="{98DE0469-72F5-46E6-83B2-14CA4E7A90BE}"/>
    <dgm:cxn modelId="{7004E74E-00DE-436F-A9FA-F878F4821FCE}" type="presOf" srcId="{B3DC6695-C937-42AA-9491-3BF897CBB5C7}" destId="{F277EFE7-0C1B-4F0E-B87A-4EFB2232A0FB}" srcOrd="0" destOrd="0" presId="urn:microsoft.com/office/officeart/2018/2/layout/IconCircleList"/>
    <dgm:cxn modelId="{4E6D6E50-3796-4FC0-9691-7F876F65313F}" type="presOf" srcId="{98DE0469-72F5-46E6-83B2-14CA4E7A90BE}" destId="{A33C6A27-12F8-48FA-A27E-A20D23C40A27}" srcOrd="0" destOrd="0" presId="urn:microsoft.com/office/officeart/2018/2/layout/IconCircleList"/>
    <dgm:cxn modelId="{1F1B2299-FE86-49C5-9420-27F71FB9B1CD}" type="presOf" srcId="{B2580ACB-A451-40EC-A8E6-FD9A42C9E399}" destId="{D3D67285-6644-4C67-87E9-F94063485E50}" srcOrd="0" destOrd="0" presId="urn:microsoft.com/office/officeart/2018/2/layout/IconCircleList"/>
    <dgm:cxn modelId="{2D16AAA5-322E-4AB6-ADE1-B803018D0CA5}" srcId="{130F319B-64CE-4581-B437-953D8708CBDF}" destId="{B2580ACB-A451-40EC-A8E6-FD9A42C9E399}" srcOrd="1" destOrd="0" parTransId="{4C7FF3C1-E7BA-495B-BD1A-5B4E773A5E57}" sibTransId="{268B9BE2-9E8F-416C-8A19-13D1C9316AAD}"/>
    <dgm:cxn modelId="{2F5B50A8-3970-4411-A145-BFAAB537B8D9}" type="presOf" srcId="{268B9BE2-9E8F-416C-8A19-13D1C9316AAD}" destId="{3116E60B-D39B-4233-9681-EC53BC440380}" srcOrd="0" destOrd="0" presId="urn:microsoft.com/office/officeart/2018/2/layout/IconCircleList"/>
    <dgm:cxn modelId="{CE8DEAB5-414D-4035-BC91-7CC48A3EF133}" type="presOf" srcId="{7EDD74EA-99D4-479D-89D6-5BD4CCBD36B1}" destId="{24BC26B9-10ED-4E86-A125-5236728AC780}" srcOrd="0" destOrd="0" presId="urn:microsoft.com/office/officeart/2018/2/layout/IconCircleList"/>
    <dgm:cxn modelId="{7C2D6DB6-C118-4CDC-B1EF-81CC4357ED3D}" srcId="{130F319B-64CE-4581-B437-953D8708CBDF}" destId="{09A725F6-1831-4544-B6DB-BB379056BED7}" srcOrd="3" destOrd="0" parTransId="{4C8C373B-8B31-4B52-872E-AB23E088A71C}" sibTransId="{CAF13260-067D-46C2-8F94-D126652ED152}"/>
    <dgm:cxn modelId="{0D9314BC-5C83-463A-9900-E935BA6284EB}" srcId="{130F319B-64CE-4581-B437-953D8708CBDF}" destId="{B3DC6695-C937-42AA-9491-3BF897CBB5C7}" srcOrd="2" destOrd="0" parTransId="{47C6A3E6-F067-489A-ABB9-227C01E45DD4}" sibTransId="{5DC0318A-682C-442E-B9C3-11DB3B134BA7}"/>
    <dgm:cxn modelId="{D37E72D4-9516-4B55-930F-CE12BAB7F9EC}" type="presParOf" srcId="{FF51BAA7-66AB-4149-A235-5196AAFF414A}" destId="{6216B0D4-14E1-4D9A-AA03-E1B01E4809A6}" srcOrd="0" destOrd="0" presId="urn:microsoft.com/office/officeart/2018/2/layout/IconCircleList"/>
    <dgm:cxn modelId="{7F4BE434-641A-4FDF-84CF-2BB65BF95735}" type="presParOf" srcId="{6216B0D4-14E1-4D9A-AA03-E1B01E4809A6}" destId="{E33EBD1F-32B6-423C-B46F-0F155D00E42C}" srcOrd="0" destOrd="0" presId="urn:microsoft.com/office/officeart/2018/2/layout/IconCircleList"/>
    <dgm:cxn modelId="{5862524A-7BA7-4D8F-9A30-0EB581FBDD20}" type="presParOf" srcId="{E33EBD1F-32B6-423C-B46F-0F155D00E42C}" destId="{0770DB71-C137-46E2-8803-B9724D1E1EDF}" srcOrd="0" destOrd="0" presId="urn:microsoft.com/office/officeart/2018/2/layout/IconCircleList"/>
    <dgm:cxn modelId="{7F5955E9-C411-4F32-8DCA-E39B866E37B5}" type="presParOf" srcId="{E33EBD1F-32B6-423C-B46F-0F155D00E42C}" destId="{1C9BC0E0-D7A4-4557-8CB4-860D7CA7A3E8}" srcOrd="1" destOrd="0" presId="urn:microsoft.com/office/officeart/2018/2/layout/IconCircleList"/>
    <dgm:cxn modelId="{71A142B2-7359-4838-9D4C-CE0B4FAB3BE9}" type="presParOf" srcId="{E33EBD1F-32B6-423C-B46F-0F155D00E42C}" destId="{0C63B932-E727-4353-9888-C068A11023C8}" srcOrd="2" destOrd="0" presId="urn:microsoft.com/office/officeart/2018/2/layout/IconCircleList"/>
    <dgm:cxn modelId="{B60C1D0B-56D4-4B69-821E-A341931ADB58}" type="presParOf" srcId="{E33EBD1F-32B6-423C-B46F-0F155D00E42C}" destId="{24BC26B9-10ED-4E86-A125-5236728AC780}" srcOrd="3" destOrd="0" presId="urn:microsoft.com/office/officeart/2018/2/layout/IconCircleList"/>
    <dgm:cxn modelId="{11F13B37-C208-4882-8A9A-3904F491F4D3}" type="presParOf" srcId="{6216B0D4-14E1-4D9A-AA03-E1B01E4809A6}" destId="{A33C6A27-12F8-48FA-A27E-A20D23C40A27}" srcOrd="1" destOrd="0" presId="urn:microsoft.com/office/officeart/2018/2/layout/IconCircleList"/>
    <dgm:cxn modelId="{89AFE738-B897-484B-A2C4-3171CAA66FF8}" type="presParOf" srcId="{6216B0D4-14E1-4D9A-AA03-E1B01E4809A6}" destId="{C2431167-4C59-4BFC-89C9-98DEF311E16C}" srcOrd="2" destOrd="0" presId="urn:microsoft.com/office/officeart/2018/2/layout/IconCircleList"/>
    <dgm:cxn modelId="{353527DD-E76F-4A4B-B20F-407A9C5669C7}" type="presParOf" srcId="{C2431167-4C59-4BFC-89C9-98DEF311E16C}" destId="{84DD1084-060D-4BE9-AECD-2EECAB25946F}" srcOrd="0" destOrd="0" presId="urn:microsoft.com/office/officeart/2018/2/layout/IconCircleList"/>
    <dgm:cxn modelId="{2C950017-6983-4B47-B59D-6F8A3D8A4035}" type="presParOf" srcId="{C2431167-4C59-4BFC-89C9-98DEF311E16C}" destId="{9B813D48-5687-4380-8E38-DFA73F42DA44}" srcOrd="1" destOrd="0" presId="urn:microsoft.com/office/officeart/2018/2/layout/IconCircleList"/>
    <dgm:cxn modelId="{AD5A24C1-14FF-44FA-BAD6-2B63D1CB8B25}" type="presParOf" srcId="{C2431167-4C59-4BFC-89C9-98DEF311E16C}" destId="{C43B407F-8BD9-4DE6-9753-5A08A15A4230}" srcOrd="2" destOrd="0" presId="urn:microsoft.com/office/officeart/2018/2/layout/IconCircleList"/>
    <dgm:cxn modelId="{A88B8154-73FB-445A-9163-2F890FC12A6C}" type="presParOf" srcId="{C2431167-4C59-4BFC-89C9-98DEF311E16C}" destId="{D3D67285-6644-4C67-87E9-F94063485E50}" srcOrd="3" destOrd="0" presId="urn:microsoft.com/office/officeart/2018/2/layout/IconCircleList"/>
    <dgm:cxn modelId="{9052B36C-0ABF-4153-B0F5-8578ABC3624F}" type="presParOf" srcId="{6216B0D4-14E1-4D9A-AA03-E1B01E4809A6}" destId="{3116E60B-D39B-4233-9681-EC53BC440380}" srcOrd="3" destOrd="0" presId="urn:microsoft.com/office/officeart/2018/2/layout/IconCircleList"/>
    <dgm:cxn modelId="{AB7EEFF7-297E-4AA6-90E6-E94EE773637E}" type="presParOf" srcId="{6216B0D4-14E1-4D9A-AA03-E1B01E4809A6}" destId="{1E6CC4A8-FB54-4598-90E3-C5CEE605E4C9}" srcOrd="4" destOrd="0" presId="urn:microsoft.com/office/officeart/2018/2/layout/IconCircleList"/>
    <dgm:cxn modelId="{3D1C23D0-FE57-4B4E-95F3-1A4054A077A3}" type="presParOf" srcId="{1E6CC4A8-FB54-4598-90E3-C5CEE605E4C9}" destId="{00C6AE65-EFF1-4AB7-B7C5-D868BE6D4BAF}" srcOrd="0" destOrd="0" presId="urn:microsoft.com/office/officeart/2018/2/layout/IconCircleList"/>
    <dgm:cxn modelId="{AE6785E8-B6ED-427C-A46D-4575D834A7BD}" type="presParOf" srcId="{1E6CC4A8-FB54-4598-90E3-C5CEE605E4C9}" destId="{ECECFC5D-7EC0-4DAD-8251-FB4DCF89427F}" srcOrd="1" destOrd="0" presId="urn:microsoft.com/office/officeart/2018/2/layout/IconCircleList"/>
    <dgm:cxn modelId="{EB010379-0613-4AC0-A3CF-2DC821D02945}" type="presParOf" srcId="{1E6CC4A8-FB54-4598-90E3-C5CEE605E4C9}" destId="{B8D22474-22DE-446B-BCF6-B3D93501FC8D}" srcOrd="2" destOrd="0" presId="urn:microsoft.com/office/officeart/2018/2/layout/IconCircleList"/>
    <dgm:cxn modelId="{A6F74887-BA40-4392-A152-0186DC6BE021}" type="presParOf" srcId="{1E6CC4A8-FB54-4598-90E3-C5CEE605E4C9}" destId="{F277EFE7-0C1B-4F0E-B87A-4EFB2232A0FB}" srcOrd="3" destOrd="0" presId="urn:microsoft.com/office/officeart/2018/2/layout/IconCircleList"/>
    <dgm:cxn modelId="{F65693E2-99A2-4EA1-B936-BFE2F1AFDFE5}" type="presParOf" srcId="{6216B0D4-14E1-4D9A-AA03-E1B01E4809A6}" destId="{7D2F0A0A-979E-47C4-ABD8-5EE5118D7536}" srcOrd="5" destOrd="0" presId="urn:microsoft.com/office/officeart/2018/2/layout/IconCircleList"/>
    <dgm:cxn modelId="{6DAEBBA1-6DB2-4EA7-94EC-6BAAA5A64D0D}" type="presParOf" srcId="{6216B0D4-14E1-4D9A-AA03-E1B01E4809A6}" destId="{EA4E220E-26CA-472D-83BA-54C465F42A1B}" srcOrd="6" destOrd="0" presId="urn:microsoft.com/office/officeart/2018/2/layout/IconCircleList"/>
    <dgm:cxn modelId="{5013B066-DA01-47C9-BF45-0236BE00F847}" type="presParOf" srcId="{EA4E220E-26CA-472D-83BA-54C465F42A1B}" destId="{F8D55A35-7E6D-4A66-A723-2DF1A2C4D683}" srcOrd="0" destOrd="0" presId="urn:microsoft.com/office/officeart/2018/2/layout/IconCircleList"/>
    <dgm:cxn modelId="{738BB88F-EFCE-4CD8-B7A9-2D153D4E6FCC}" type="presParOf" srcId="{EA4E220E-26CA-472D-83BA-54C465F42A1B}" destId="{CB1797C4-9DC8-4458-8BA3-99ED6C618602}" srcOrd="1" destOrd="0" presId="urn:microsoft.com/office/officeart/2018/2/layout/IconCircleList"/>
    <dgm:cxn modelId="{E250DCBD-C503-4FD1-9135-39CDAB9867B2}" type="presParOf" srcId="{EA4E220E-26CA-472D-83BA-54C465F42A1B}" destId="{C8EDB4B7-ADC5-41E8-94EF-DB68F5EAFF61}" srcOrd="2" destOrd="0" presId="urn:microsoft.com/office/officeart/2018/2/layout/IconCircleList"/>
    <dgm:cxn modelId="{423F3FFA-E081-4645-ABE4-69E0D17479CB}" type="presParOf" srcId="{EA4E220E-26CA-472D-83BA-54C465F42A1B}" destId="{BA2B6EE8-2D9F-4A64-94C3-C2CD546C052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A50BF-2DA4-45A0-8217-DA3CA8814522}">
      <dsp:nvSpPr>
        <dsp:cNvPr id="0" name=""/>
        <dsp:cNvSpPr/>
      </dsp:nvSpPr>
      <dsp:spPr>
        <a:xfrm>
          <a:off x="595462" y="897509"/>
          <a:ext cx="1098000" cy="1098000"/>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D933D814-34FE-4652-89A8-CE85B00AA451}">
      <dsp:nvSpPr>
        <dsp:cNvPr id="0" name=""/>
        <dsp:cNvSpPr/>
      </dsp:nvSpPr>
      <dsp:spPr>
        <a:xfrm>
          <a:off x="797962" y="1100010"/>
          <a:ext cx="693000" cy="69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0FEF3-2DC6-412C-964B-7155C60E61F3}">
      <dsp:nvSpPr>
        <dsp:cNvPr id="0" name=""/>
        <dsp:cNvSpPr/>
      </dsp:nvSpPr>
      <dsp:spPr>
        <a:xfrm>
          <a:off x="244462" y="23375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dirty="0">
              <a:latin typeface="+mn-lt"/>
            </a:rPr>
            <a:t>55% of Total Assets​</a:t>
          </a:r>
          <a:endParaRPr lang="en-US" sz="1700" kern="1200" dirty="0">
            <a:latin typeface="+mn-lt"/>
          </a:endParaRPr>
        </a:p>
      </dsp:txBody>
      <dsp:txXfrm>
        <a:off x="244462" y="2337510"/>
        <a:ext cx="1800000" cy="720000"/>
      </dsp:txXfrm>
    </dsp:sp>
    <dsp:sp modelId="{78C7F1AB-6BB7-4DE5-910D-3BA8C5012500}">
      <dsp:nvSpPr>
        <dsp:cNvPr id="0" name=""/>
        <dsp:cNvSpPr/>
      </dsp:nvSpPr>
      <dsp:spPr>
        <a:xfrm>
          <a:off x="2710462" y="897509"/>
          <a:ext cx="1098000" cy="1098000"/>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BB6A0F51-D77E-49E4-9B64-CC1B2C4DFBEE}">
      <dsp:nvSpPr>
        <dsp:cNvPr id="0" name=""/>
        <dsp:cNvSpPr/>
      </dsp:nvSpPr>
      <dsp:spPr>
        <a:xfrm>
          <a:off x="2912962" y="1100010"/>
          <a:ext cx="693000" cy="693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AE6B3-4823-49B1-A2C2-FA9710DB46D8}">
      <dsp:nvSpPr>
        <dsp:cNvPr id="0" name=""/>
        <dsp:cNvSpPr/>
      </dsp:nvSpPr>
      <dsp:spPr>
        <a:xfrm>
          <a:off x="2359462" y="23375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latin typeface="+mn-lt"/>
            </a:rPr>
            <a:t>$130B Contribution to Economy​</a:t>
          </a:r>
          <a:endParaRPr lang="en-US" sz="1700" kern="1200">
            <a:latin typeface="+mn-lt"/>
          </a:endParaRPr>
        </a:p>
      </dsp:txBody>
      <dsp:txXfrm>
        <a:off x="2359462" y="2337510"/>
        <a:ext cx="1800000" cy="720000"/>
      </dsp:txXfrm>
    </dsp:sp>
    <dsp:sp modelId="{AB93B632-AC07-4C8B-BFB1-644ED49B97F7}">
      <dsp:nvSpPr>
        <dsp:cNvPr id="0" name=""/>
        <dsp:cNvSpPr/>
      </dsp:nvSpPr>
      <dsp:spPr>
        <a:xfrm>
          <a:off x="4825462" y="897509"/>
          <a:ext cx="1098000" cy="1098000"/>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4EF3C24A-33F4-48AA-8329-A988C56A4F82}">
      <dsp:nvSpPr>
        <dsp:cNvPr id="0" name=""/>
        <dsp:cNvSpPr/>
      </dsp:nvSpPr>
      <dsp:spPr>
        <a:xfrm>
          <a:off x="5027962" y="1100010"/>
          <a:ext cx="693000" cy="693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0879F-A256-4335-BD23-49457310D77B}">
      <dsp:nvSpPr>
        <dsp:cNvPr id="0" name=""/>
        <dsp:cNvSpPr/>
      </dsp:nvSpPr>
      <dsp:spPr>
        <a:xfrm>
          <a:off x="4474462" y="23375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latin typeface="+mn-lt"/>
            </a:rPr>
            <a:t>9% of GDP​</a:t>
          </a:r>
          <a:endParaRPr lang="en-US" sz="1700" kern="1200">
            <a:latin typeface="+mn-lt"/>
          </a:endParaRPr>
        </a:p>
      </dsp:txBody>
      <dsp:txXfrm>
        <a:off x="4474462" y="2337510"/>
        <a:ext cx="1800000" cy="720000"/>
      </dsp:txXfrm>
    </dsp:sp>
    <dsp:sp modelId="{1219221C-B276-411C-95B9-46A3EE24BD83}">
      <dsp:nvSpPr>
        <dsp:cNvPr id="0" name=""/>
        <dsp:cNvSpPr/>
      </dsp:nvSpPr>
      <dsp:spPr>
        <a:xfrm>
          <a:off x="6940462" y="897509"/>
          <a:ext cx="1098000" cy="1098000"/>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B7F0BD0E-5622-4B44-9AE0-0A99EBA63B46}">
      <dsp:nvSpPr>
        <dsp:cNvPr id="0" name=""/>
        <dsp:cNvSpPr/>
      </dsp:nvSpPr>
      <dsp:spPr>
        <a:xfrm>
          <a:off x="7142962" y="1100010"/>
          <a:ext cx="693000" cy="693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902906-DDE8-47AA-B045-151610E5C9A4}">
      <dsp:nvSpPr>
        <dsp:cNvPr id="0" name=""/>
        <dsp:cNvSpPr/>
      </dsp:nvSpPr>
      <dsp:spPr>
        <a:xfrm>
          <a:off x="6589462" y="23375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latin typeface="+mn-lt"/>
            </a:rPr>
            <a:t>$18B Tax Contribution​</a:t>
          </a:r>
          <a:endParaRPr lang="en-US" sz="1700" kern="1200">
            <a:latin typeface="+mn-lt"/>
          </a:endParaRPr>
        </a:p>
      </dsp:txBody>
      <dsp:txXfrm>
        <a:off x="6589462" y="2337510"/>
        <a:ext cx="1800000" cy="720000"/>
      </dsp:txXfrm>
    </dsp:sp>
    <dsp:sp modelId="{13321AF5-EB47-4B10-87F0-CD089CD0C3ED}">
      <dsp:nvSpPr>
        <dsp:cNvPr id="0" name=""/>
        <dsp:cNvSpPr/>
      </dsp:nvSpPr>
      <dsp:spPr>
        <a:xfrm>
          <a:off x="9055462" y="897509"/>
          <a:ext cx="1098000" cy="1098000"/>
        </a:xfrm>
        <a:prstGeom prst="ellipse">
          <a:avLst/>
        </a:prstGeom>
        <a:solidFill>
          <a:srgbClr val="881C1C"/>
        </a:solidFill>
        <a:ln>
          <a:noFill/>
        </a:ln>
        <a:effectLst/>
      </dsp:spPr>
      <dsp:style>
        <a:lnRef idx="0">
          <a:scrgbClr r="0" g="0" b="0"/>
        </a:lnRef>
        <a:fillRef idx="1">
          <a:scrgbClr r="0" g="0" b="0"/>
        </a:fillRef>
        <a:effectRef idx="0">
          <a:scrgbClr r="0" g="0" b="0"/>
        </a:effectRef>
        <a:fontRef idx="minor"/>
      </dsp:style>
    </dsp:sp>
    <dsp:sp modelId="{D438825C-6DE9-4131-885B-F396101ABAD7}">
      <dsp:nvSpPr>
        <dsp:cNvPr id="0" name=""/>
        <dsp:cNvSpPr/>
      </dsp:nvSpPr>
      <dsp:spPr>
        <a:xfrm>
          <a:off x="9257962" y="1100010"/>
          <a:ext cx="693000" cy="693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1018B-8844-4BFC-8B83-BCA691579ED5}">
      <dsp:nvSpPr>
        <dsp:cNvPr id="0" name=""/>
        <dsp:cNvSpPr/>
      </dsp:nvSpPr>
      <dsp:spPr>
        <a:xfrm>
          <a:off x="8704462" y="23375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dirty="0">
              <a:latin typeface="+mn-lt"/>
            </a:rPr>
            <a:t>4% of Total Employment with 400K employees​</a:t>
          </a:r>
          <a:endParaRPr lang="en-US" sz="1700" kern="1200" dirty="0">
            <a:latin typeface="+mn-lt"/>
          </a:endParaRPr>
        </a:p>
      </dsp:txBody>
      <dsp:txXfrm>
        <a:off x="8704462" y="2337510"/>
        <a:ext cx="18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85AF9-DBE4-44DD-A1F3-1E0F61983201}">
      <dsp:nvSpPr>
        <dsp:cNvPr id="0" name=""/>
        <dsp:cNvSpPr/>
      </dsp:nvSpPr>
      <dsp:spPr>
        <a:xfrm>
          <a:off x="0" y="15966"/>
          <a:ext cx="9811511" cy="5032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F0FA937E-F837-402B-A24F-AE48123451DB}">
      <dsp:nvSpPr>
        <dsp:cNvPr id="0" name=""/>
        <dsp:cNvSpPr/>
      </dsp:nvSpPr>
      <dsp:spPr>
        <a:xfrm>
          <a:off x="45348" y="22418"/>
          <a:ext cx="490813" cy="490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D99DA-5B0E-4DE7-8FDF-CA7F0C4732CD}">
      <dsp:nvSpPr>
        <dsp:cNvPr id="0" name=""/>
        <dsp:cNvSpPr/>
      </dsp:nvSpPr>
      <dsp:spPr>
        <a:xfrm>
          <a:off x="651071" y="6034"/>
          <a:ext cx="9160440" cy="62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74" tIns="66574" rIns="66574" bIns="66574" numCol="1" spcCol="1270" anchor="ctr" anchorCtr="0">
          <a:noAutofit/>
        </a:bodyPr>
        <a:lstStyle/>
        <a:p>
          <a:pPr marL="0" lvl="0" indent="0" algn="l" defTabSz="889000" rtl="0">
            <a:lnSpc>
              <a:spcPct val="100000"/>
            </a:lnSpc>
            <a:spcBef>
              <a:spcPct val="0"/>
            </a:spcBef>
            <a:spcAft>
              <a:spcPct val="35000"/>
            </a:spcAft>
            <a:buNone/>
          </a:pPr>
          <a:r>
            <a:rPr lang="en-US" sz="2000" b="0" kern="1200"/>
            <a:t>Right mindset</a:t>
          </a:r>
          <a:r>
            <a:rPr lang="en-US" sz="2000" kern="1200">
              <a:latin typeface="Calibri Light" panose="020F0302020204030204"/>
            </a:rPr>
            <a:t> to create, test, fail, revise and rework</a:t>
          </a:r>
          <a:endParaRPr lang="en-US" sz="2000" kern="1200"/>
        </a:p>
      </dsp:txBody>
      <dsp:txXfrm>
        <a:off x="651071" y="6034"/>
        <a:ext cx="9160440" cy="629048"/>
      </dsp:txXfrm>
    </dsp:sp>
    <dsp:sp modelId="{BFA9D009-A7FE-4E2F-97AB-1F00E3BD06A6}">
      <dsp:nvSpPr>
        <dsp:cNvPr id="0" name=""/>
        <dsp:cNvSpPr/>
      </dsp:nvSpPr>
      <dsp:spPr>
        <a:xfrm>
          <a:off x="0" y="820342"/>
          <a:ext cx="9811511" cy="5032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31E399EB-A21A-408F-9BAF-A0E68F8675EB}">
      <dsp:nvSpPr>
        <dsp:cNvPr id="0" name=""/>
        <dsp:cNvSpPr/>
      </dsp:nvSpPr>
      <dsp:spPr>
        <a:xfrm>
          <a:off x="20807" y="802277"/>
          <a:ext cx="539896" cy="5393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4712E-5C03-447B-9CA8-2A8B36B8E3C0}">
      <dsp:nvSpPr>
        <dsp:cNvPr id="0" name=""/>
        <dsp:cNvSpPr/>
      </dsp:nvSpPr>
      <dsp:spPr>
        <a:xfrm>
          <a:off x="581511" y="820342"/>
          <a:ext cx="9160440" cy="62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74" tIns="66574" rIns="66574" bIns="66574" numCol="1" spcCol="1270" anchor="ctr" anchorCtr="0">
          <a:noAutofit/>
        </a:bodyPr>
        <a:lstStyle/>
        <a:p>
          <a:pPr marL="0" lvl="0" indent="0" algn="l" defTabSz="889000" rtl="0">
            <a:lnSpc>
              <a:spcPct val="100000"/>
            </a:lnSpc>
            <a:spcBef>
              <a:spcPct val="0"/>
            </a:spcBef>
            <a:spcAft>
              <a:spcPct val="35000"/>
            </a:spcAft>
            <a:buNone/>
          </a:pPr>
          <a:r>
            <a:rPr lang="en-US" sz="2000" b="0" kern="1200"/>
            <a:t>Constantly evolving and learning culture</a:t>
          </a:r>
          <a:r>
            <a:rPr lang="en-US" sz="2000" kern="1200">
              <a:latin typeface="Calibri Light" panose="020F0302020204030204"/>
            </a:rPr>
            <a:t> and a team that is focused on delivering the best product</a:t>
          </a:r>
          <a:endParaRPr lang="en-US" sz="2000" kern="1200"/>
        </a:p>
      </dsp:txBody>
      <dsp:txXfrm>
        <a:off x="581511" y="820342"/>
        <a:ext cx="9160440" cy="629048"/>
      </dsp:txXfrm>
    </dsp:sp>
    <dsp:sp modelId="{87949B0F-0820-4D27-839E-A8DAA7550022}">
      <dsp:nvSpPr>
        <dsp:cNvPr id="0" name=""/>
        <dsp:cNvSpPr/>
      </dsp:nvSpPr>
      <dsp:spPr>
        <a:xfrm>
          <a:off x="0" y="1606652"/>
          <a:ext cx="9811511" cy="5032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028C5AEF-CEA6-484B-8AFB-1445E32DD099}">
      <dsp:nvSpPr>
        <dsp:cNvPr id="0" name=""/>
        <dsp:cNvSpPr/>
      </dsp:nvSpPr>
      <dsp:spPr>
        <a:xfrm>
          <a:off x="67658" y="1635392"/>
          <a:ext cx="446194" cy="4457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BC46C-0DC3-4605-AC26-6E1FD32B87EF}">
      <dsp:nvSpPr>
        <dsp:cNvPr id="0" name=""/>
        <dsp:cNvSpPr/>
      </dsp:nvSpPr>
      <dsp:spPr>
        <a:xfrm>
          <a:off x="581511" y="1606652"/>
          <a:ext cx="9160440" cy="62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74" tIns="66574" rIns="66574" bIns="66574" numCol="1" spcCol="1270" anchor="ctr" anchorCtr="0">
          <a:noAutofit/>
        </a:bodyPr>
        <a:lstStyle/>
        <a:p>
          <a:pPr marL="0" lvl="0" indent="0" algn="l" defTabSz="889000" rtl="0">
            <a:lnSpc>
              <a:spcPct val="100000"/>
            </a:lnSpc>
            <a:spcBef>
              <a:spcPct val="0"/>
            </a:spcBef>
            <a:spcAft>
              <a:spcPct val="35000"/>
            </a:spcAft>
            <a:buNone/>
          </a:pPr>
          <a:r>
            <a:rPr lang="en-US" sz="2000" b="0" kern="1200"/>
            <a:t>Increased efficiency and collaboration</a:t>
          </a:r>
          <a:r>
            <a:rPr lang="en-US" sz="2000" kern="1200">
              <a:latin typeface="Calibri Light" panose="020F0302020204030204"/>
            </a:rPr>
            <a:t> leading to projects being more cost effective</a:t>
          </a:r>
          <a:endParaRPr lang="en-US" sz="2000" kern="1200"/>
        </a:p>
      </dsp:txBody>
      <dsp:txXfrm>
        <a:off x="581511" y="1606652"/>
        <a:ext cx="9160440" cy="629048"/>
      </dsp:txXfrm>
    </dsp:sp>
    <dsp:sp modelId="{4A31108B-CF37-4BB4-83FD-C90FE67C5C3C}">
      <dsp:nvSpPr>
        <dsp:cNvPr id="0" name=""/>
        <dsp:cNvSpPr/>
      </dsp:nvSpPr>
      <dsp:spPr>
        <a:xfrm>
          <a:off x="0" y="2392962"/>
          <a:ext cx="9811511" cy="5032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DA945876-D5A6-4918-A871-6F090735E511}">
      <dsp:nvSpPr>
        <dsp:cNvPr id="0" name=""/>
        <dsp:cNvSpPr/>
      </dsp:nvSpPr>
      <dsp:spPr>
        <a:xfrm>
          <a:off x="45348" y="2399414"/>
          <a:ext cx="490813" cy="490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F9BFF-124B-4103-BA54-F9D3FBC42239}">
      <dsp:nvSpPr>
        <dsp:cNvPr id="0" name=""/>
        <dsp:cNvSpPr/>
      </dsp:nvSpPr>
      <dsp:spPr>
        <a:xfrm>
          <a:off x="581511" y="2392962"/>
          <a:ext cx="9160440" cy="62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74" tIns="66574" rIns="66574" bIns="66574" numCol="1" spcCol="1270" anchor="ctr" anchorCtr="0">
          <a:noAutofit/>
        </a:bodyPr>
        <a:lstStyle/>
        <a:p>
          <a:pPr marL="0" lvl="0" indent="0" algn="l" defTabSz="889000">
            <a:lnSpc>
              <a:spcPct val="100000"/>
            </a:lnSpc>
            <a:spcBef>
              <a:spcPct val="0"/>
            </a:spcBef>
            <a:spcAft>
              <a:spcPct val="35000"/>
            </a:spcAft>
            <a:buNone/>
          </a:pPr>
          <a:r>
            <a:rPr lang="en-US" sz="2000" b="0" kern="1200" dirty="0"/>
            <a:t>Teams and projects can work parallel with each other to complete a project</a:t>
          </a:r>
          <a:endParaRPr lang="en-US" sz="2000" kern="1200" dirty="0"/>
        </a:p>
      </dsp:txBody>
      <dsp:txXfrm>
        <a:off x="581511" y="2392962"/>
        <a:ext cx="9160440" cy="629048"/>
      </dsp:txXfrm>
    </dsp:sp>
    <dsp:sp modelId="{A4E764B7-DE8A-41A7-A5F7-D57476CA42F1}">
      <dsp:nvSpPr>
        <dsp:cNvPr id="0" name=""/>
        <dsp:cNvSpPr/>
      </dsp:nvSpPr>
      <dsp:spPr>
        <a:xfrm>
          <a:off x="0" y="3179272"/>
          <a:ext cx="9811511" cy="503238"/>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C19D7FA6-490A-416E-A099-E38C4B9D267D}">
      <dsp:nvSpPr>
        <dsp:cNvPr id="0" name=""/>
        <dsp:cNvSpPr/>
      </dsp:nvSpPr>
      <dsp:spPr>
        <a:xfrm>
          <a:off x="87939" y="3228274"/>
          <a:ext cx="405631" cy="4052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FDF4E-41A4-4002-A703-FA73E2CA5415}">
      <dsp:nvSpPr>
        <dsp:cNvPr id="0" name=""/>
        <dsp:cNvSpPr/>
      </dsp:nvSpPr>
      <dsp:spPr>
        <a:xfrm>
          <a:off x="581511" y="3179272"/>
          <a:ext cx="9160440" cy="62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74" tIns="66574" rIns="66574" bIns="66574" numCol="1" spcCol="1270" anchor="ctr" anchorCtr="0">
          <a:noAutofit/>
        </a:bodyPr>
        <a:lstStyle/>
        <a:p>
          <a:pPr marL="0" lvl="0" indent="0" algn="l" defTabSz="889000" rtl="0">
            <a:lnSpc>
              <a:spcPct val="100000"/>
            </a:lnSpc>
            <a:spcBef>
              <a:spcPct val="0"/>
            </a:spcBef>
            <a:spcAft>
              <a:spcPct val="35000"/>
            </a:spcAft>
            <a:buNone/>
          </a:pPr>
          <a:r>
            <a:rPr lang="en-US" sz="2000" b="0" kern="1200"/>
            <a:t>Constantly reviews and address issues</a:t>
          </a:r>
          <a:r>
            <a:rPr lang="en-US" sz="2000" kern="1200">
              <a:latin typeface="Calibri Light" panose="020F0302020204030204"/>
            </a:rPr>
            <a:t> leading to lower project level risks</a:t>
          </a:r>
          <a:endParaRPr lang="en-US" sz="2000" kern="1200"/>
        </a:p>
      </dsp:txBody>
      <dsp:txXfrm>
        <a:off x="581511" y="3179272"/>
        <a:ext cx="9160440" cy="629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52146-201B-4B5B-B19D-ADB29504F508}">
      <dsp:nvSpPr>
        <dsp:cNvPr id="0" name=""/>
        <dsp:cNvSpPr/>
      </dsp:nvSpPr>
      <dsp:spPr>
        <a:xfrm>
          <a:off x="338692" y="527566"/>
          <a:ext cx="1007569" cy="1007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A1D23-A73F-495B-AD56-B28BC0AB05C4}">
      <dsp:nvSpPr>
        <dsp:cNvPr id="0" name=""/>
        <dsp:cNvSpPr/>
      </dsp:nvSpPr>
      <dsp:spPr>
        <a:xfrm>
          <a:off x="1363" y="1715800"/>
          <a:ext cx="1682226" cy="97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Respond more effectively to market changes and evolving customer needs.</a:t>
          </a:r>
        </a:p>
      </dsp:txBody>
      <dsp:txXfrm>
        <a:off x="1363" y="1715800"/>
        <a:ext cx="1682226" cy="975822"/>
      </dsp:txXfrm>
    </dsp:sp>
    <dsp:sp modelId="{193D4870-0B72-490C-8472-463C434FAB3B}">
      <dsp:nvSpPr>
        <dsp:cNvPr id="0" name=""/>
        <dsp:cNvSpPr/>
      </dsp:nvSpPr>
      <dsp:spPr>
        <a:xfrm>
          <a:off x="2086694" y="449670"/>
          <a:ext cx="1464798" cy="1319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14E32-7692-4C8F-AC53-49475D38C027}">
      <dsp:nvSpPr>
        <dsp:cNvPr id="0" name=""/>
        <dsp:cNvSpPr/>
      </dsp:nvSpPr>
      <dsp:spPr>
        <a:xfrm>
          <a:off x="1977980" y="1793696"/>
          <a:ext cx="1682226" cy="97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Increase innovation and develop new products and services more efficiently.</a:t>
          </a:r>
        </a:p>
      </dsp:txBody>
      <dsp:txXfrm>
        <a:off x="1977980" y="1793696"/>
        <a:ext cx="1682226" cy="975822"/>
      </dsp:txXfrm>
    </dsp:sp>
    <dsp:sp modelId="{A73E495E-955F-4D38-8591-B071AD5570E7}">
      <dsp:nvSpPr>
        <dsp:cNvPr id="0" name=""/>
        <dsp:cNvSpPr/>
      </dsp:nvSpPr>
      <dsp:spPr>
        <a:xfrm>
          <a:off x="4554352" y="527566"/>
          <a:ext cx="1007569" cy="1007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2AB34-A529-4731-ACAF-E40C46DDA0F1}">
      <dsp:nvSpPr>
        <dsp:cNvPr id="0" name=""/>
        <dsp:cNvSpPr/>
      </dsp:nvSpPr>
      <dsp:spPr>
        <a:xfrm>
          <a:off x="3954596" y="1715800"/>
          <a:ext cx="2207081" cy="97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Improve operational efficiency and streamline processes, potentially reducing costs.</a:t>
          </a:r>
        </a:p>
      </dsp:txBody>
      <dsp:txXfrm>
        <a:off x="3954596" y="1715800"/>
        <a:ext cx="2207081" cy="975822"/>
      </dsp:txXfrm>
    </dsp:sp>
    <dsp:sp modelId="{D85CE31F-9611-486B-BD5C-E2A4E9EF30D9}">
      <dsp:nvSpPr>
        <dsp:cNvPr id="0" name=""/>
        <dsp:cNvSpPr/>
      </dsp:nvSpPr>
      <dsp:spPr>
        <a:xfrm>
          <a:off x="6793395" y="527566"/>
          <a:ext cx="1007569" cy="10075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54A5FF-C33D-435E-B9B4-FC183A654598}">
      <dsp:nvSpPr>
        <dsp:cNvPr id="0" name=""/>
        <dsp:cNvSpPr/>
      </dsp:nvSpPr>
      <dsp:spPr>
        <a:xfrm>
          <a:off x="6456067" y="1715800"/>
          <a:ext cx="1682226" cy="97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Become a more customer-centric organization.</a:t>
          </a:r>
        </a:p>
      </dsp:txBody>
      <dsp:txXfrm>
        <a:off x="6456067" y="1715800"/>
        <a:ext cx="1682226" cy="975822"/>
      </dsp:txXfrm>
    </dsp:sp>
    <dsp:sp modelId="{F8B478AC-D8DA-461F-855D-4D4123E37D98}">
      <dsp:nvSpPr>
        <dsp:cNvPr id="0" name=""/>
        <dsp:cNvSpPr/>
      </dsp:nvSpPr>
      <dsp:spPr>
        <a:xfrm>
          <a:off x="8770011" y="527566"/>
          <a:ext cx="1007569" cy="10075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15B654-4DFF-44EE-BFAE-7B1FAF2D4095}">
      <dsp:nvSpPr>
        <dsp:cNvPr id="0" name=""/>
        <dsp:cNvSpPr/>
      </dsp:nvSpPr>
      <dsp:spPr>
        <a:xfrm>
          <a:off x="8432683" y="1715800"/>
          <a:ext cx="1682226" cy="97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Enhance collaboration and empower employees to drive innovation.</a:t>
          </a:r>
        </a:p>
      </dsp:txBody>
      <dsp:txXfrm>
        <a:off x="8432683" y="1715800"/>
        <a:ext cx="1682226" cy="9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3F75-0154-4A99-BF1F-8A3D8B7B5167}">
      <dsp:nvSpPr>
        <dsp:cNvPr id="0" name=""/>
        <dsp:cNvSpPr/>
      </dsp:nvSpPr>
      <dsp:spPr>
        <a:xfrm>
          <a:off x="0" y="3234"/>
          <a:ext cx="10318042" cy="752735"/>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284F02A9-2B09-4594-9D33-9DD5E43E9DB1}">
      <dsp:nvSpPr>
        <dsp:cNvPr id="0" name=""/>
        <dsp:cNvSpPr/>
      </dsp:nvSpPr>
      <dsp:spPr>
        <a:xfrm>
          <a:off x="227702" y="172599"/>
          <a:ext cx="414004" cy="4140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987FD-E453-42F6-8856-6E296DD1AA27}">
      <dsp:nvSpPr>
        <dsp:cNvPr id="0" name=""/>
        <dsp:cNvSpPr/>
      </dsp:nvSpPr>
      <dsp:spPr>
        <a:xfrm>
          <a:off x="869409" y="3234"/>
          <a:ext cx="4643118"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bg1"/>
              </a:solidFill>
            </a:rPr>
            <a:t>Agile Transformation for Speed and Innovation</a:t>
          </a:r>
          <a:endParaRPr lang="en-US" sz="1900" kern="1200" dirty="0">
            <a:solidFill>
              <a:schemeClr val="bg1"/>
            </a:solidFill>
          </a:endParaRPr>
        </a:p>
      </dsp:txBody>
      <dsp:txXfrm>
        <a:off x="869409" y="3234"/>
        <a:ext cx="4643118" cy="752735"/>
      </dsp:txXfrm>
    </dsp:sp>
    <dsp:sp modelId="{98B3BAEF-CE56-4371-A77F-DEE7C8B5CA4B}">
      <dsp:nvSpPr>
        <dsp:cNvPr id="0" name=""/>
        <dsp:cNvSpPr/>
      </dsp:nvSpPr>
      <dsp:spPr>
        <a:xfrm>
          <a:off x="5512528" y="3234"/>
          <a:ext cx="4804663"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Agile allowed ANZ to respond quickly to market changes, introducing new products and services faster than traditional methods</a:t>
          </a:r>
        </a:p>
      </dsp:txBody>
      <dsp:txXfrm>
        <a:off x="5512528" y="3234"/>
        <a:ext cx="4804663" cy="752735"/>
      </dsp:txXfrm>
    </dsp:sp>
    <dsp:sp modelId="{9F2F6892-DDB9-4037-B0C4-5AB9466B99AF}">
      <dsp:nvSpPr>
        <dsp:cNvPr id="0" name=""/>
        <dsp:cNvSpPr/>
      </dsp:nvSpPr>
      <dsp:spPr>
        <a:xfrm>
          <a:off x="0" y="944153"/>
          <a:ext cx="10318042" cy="752735"/>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50267C4D-02CC-4B82-9C17-BA4177267F71}">
      <dsp:nvSpPr>
        <dsp:cNvPr id="0" name=""/>
        <dsp:cNvSpPr/>
      </dsp:nvSpPr>
      <dsp:spPr>
        <a:xfrm>
          <a:off x="227702" y="1113519"/>
          <a:ext cx="414004" cy="4140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8FAAE8-D295-4D71-8993-853D4D58B3E0}">
      <dsp:nvSpPr>
        <dsp:cNvPr id="0" name=""/>
        <dsp:cNvSpPr/>
      </dsp:nvSpPr>
      <dsp:spPr>
        <a:xfrm>
          <a:off x="869409" y="944153"/>
          <a:ext cx="4643118"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844550">
            <a:lnSpc>
              <a:spcPct val="100000"/>
            </a:lnSpc>
            <a:spcBef>
              <a:spcPct val="0"/>
            </a:spcBef>
            <a:spcAft>
              <a:spcPct val="35000"/>
            </a:spcAft>
            <a:buNone/>
          </a:pPr>
          <a:r>
            <a:rPr lang="en-IN" sz="1900" b="0" i="0" kern="1200" dirty="0">
              <a:solidFill>
                <a:schemeClr val="bg1"/>
              </a:solidFill>
            </a:rPr>
            <a:t>Customer-Centric Digital Solutions</a:t>
          </a:r>
          <a:endParaRPr lang="en-US" sz="1900" kern="1200" dirty="0">
            <a:solidFill>
              <a:schemeClr val="bg1"/>
            </a:solidFill>
          </a:endParaRPr>
        </a:p>
      </dsp:txBody>
      <dsp:txXfrm>
        <a:off x="869409" y="944153"/>
        <a:ext cx="4643118" cy="752735"/>
      </dsp:txXfrm>
    </dsp:sp>
    <dsp:sp modelId="{C8E340C4-0C64-4067-9F91-BB20DC72096C}">
      <dsp:nvSpPr>
        <dsp:cNvPr id="0" name=""/>
        <dsp:cNvSpPr/>
      </dsp:nvSpPr>
      <dsp:spPr>
        <a:xfrm>
          <a:off x="5512528" y="944153"/>
          <a:ext cx="4804663"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By investing in user-friendly digital platforms and mobile banking solutions, ANZ met evolving customer expectations in the digital era.</a:t>
          </a:r>
        </a:p>
      </dsp:txBody>
      <dsp:txXfrm>
        <a:off x="5512528" y="944153"/>
        <a:ext cx="4804663" cy="752735"/>
      </dsp:txXfrm>
    </dsp:sp>
    <dsp:sp modelId="{245164AA-27E6-42E5-8027-6FE0BD0CF86C}">
      <dsp:nvSpPr>
        <dsp:cNvPr id="0" name=""/>
        <dsp:cNvSpPr/>
      </dsp:nvSpPr>
      <dsp:spPr>
        <a:xfrm>
          <a:off x="0" y="1885073"/>
          <a:ext cx="10318042" cy="752735"/>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943C7A5E-4354-44AB-B19C-F884FEE20B39}">
      <dsp:nvSpPr>
        <dsp:cNvPr id="0" name=""/>
        <dsp:cNvSpPr/>
      </dsp:nvSpPr>
      <dsp:spPr>
        <a:xfrm>
          <a:off x="227702" y="2054438"/>
          <a:ext cx="414004" cy="4140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3310E8-9D68-4DC7-8876-75A6E9D9562B}">
      <dsp:nvSpPr>
        <dsp:cNvPr id="0" name=""/>
        <dsp:cNvSpPr/>
      </dsp:nvSpPr>
      <dsp:spPr>
        <a:xfrm>
          <a:off x="869409" y="1885073"/>
          <a:ext cx="4643118"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844550">
            <a:lnSpc>
              <a:spcPct val="100000"/>
            </a:lnSpc>
            <a:spcBef>
              <a:spcPct val="0"/>
            </a:spcBef>
            <a:spcAft>
              <a:spcPct val="35000"/>
            </a:spcAft>
            <a:buNone/>
          </a:pPr>
          <a:r>
            <a:rPr lang="en-IN" sz="1900" b="0" i="0" kern="1200" dirty="0">
              <a:solidFill>
                <a:schemeClr val="bg1"/>
              </a:solidFill>
            </a:rPr>
            <a:t>Cross-Functional Agile Teams</a:t>
          </a:r>
          <a:endParaRPr lang="en-US" sz="1900" kern="1200" dirty="0">
            <a:solidFill>
              <a:schemeClr val="bg1"/>
            </a:solidFill>
          </a:endParaRPr>
        </a:p>
      </dsp:txBody>
      <dsp:txXfrm>
        <a:off x="869409" y="1885073"/>
        <a:ext cx="4643118" cy="752735"/>
      </dsp:txXfrm>
    </dsp:sp>
    <dsp:sp modelId="{35A28C2A-CC23-4177-9A5E-BB5A08D7C257}">
      <dsp:nvSpPr>
        <dsp:cNvPr id="0" name=""/>
        <dsp:cNvSpPr/>
      </dsp:nvSpPr>
      <dsp:spPr>
        <a:xfrm>
          <a:off x="5512528" y="1885073"/>
          <a:ext cx="4804663"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This organizational shift facilitated quicker decision-making and collaborative problem-solving.</a:t>
          </a:r>
        </a:p>
      </dsp:txBody>
      <dsp:txXfrm>
        <a:off x="5512528" y="1885073"/>
        <a:ext cx="4804663" cy="752735"/>
      </dsp:txXfrm>
    </dsp:sp>
    <dsp:sp modelId="{88183C7E-D29E-41CF-AEF4-62B3695B395F}">
      <dsp:nvSpPr>
        <dsp:cNvPr id="0" name=""/>
        <dsp:cNvSpPr/>
      </dsp:nvSpPr>
      <dsp:spPr>
        <a:xfrm>
          <a:off x="0" y="2825993"/>
          <a:ext cx="10318042" cy="752735"/>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D8C20548-40DD-4DA9-90C5-B498EC02F734}">
      <dsp:nvSpPr>
        <dsp:cNvPr id="0" name=""/>
        <dsp:cNvSpPr/>
      </dsp:nvSpPr>
      <dsp:spPr>
        <a:xfrm>
          <a:off x="227702" y="2995358"/>
          <a:ext cx="414004" cy="4140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C67D80-1376-4456-AE3C-BAEFBB9E914C}">
      <dsp:nvSpPr>
        <dsp:cNvPr id="0" name=""/>
        <dsp:cNvSpPr/>
      </dsp:nvSpPr>
      <dsp:spPr>
        <a:xfrm>
          <a:off x="869409" y="2825993"/>
          <a:ext cx="4643118"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844550">
            <a:lnSpc>
              <a:spcPct val="100000"/>
            </a:lnSpc>
            <a:spcBef>
              <a:spcPct val="0"/>
            </a:spcBef>
            <a:spcAft>
              <a:spcPct val="35000"/>
            </a:spcAft>
            <a:buNone/>
          </a:pPr>
          <a:r>
            <a:rPr lang="en-IN" sz="1900" b="0" i="0" kern="1200" dirty="0">
              <a:solidFill>
                <a:schemeClr val="bg1"/>
              </a:solidFill>
            </a:rPr>
            <a:t>Strategic Recognition of Limitations</a:t>
          </a:r>
          <a:endParaRPr lang="en-US" sz="1900" kern="1200" dirty="0">
            <a:solidFill>
              <a:schemeClr val="bg1"/>
            </a:solidFill>
          </a:endParaRPr>
        </a:p>
      </dsp:txBody>
      <dsp:txXfrm>
        <a:off x="869409" y="2825993"/>
        <a:ext cx="4643118" cy="752735"/>
      </dsp:txXfrm>
    </dsp:sp>
    <dsp:sp modelId="{D8AA17FC-6C46-444B-840D-A48DDA8EA6CA}">
      <dsp:nvSpPr>
        <dsp:cNvPr id="0" name=""/>
        <dsp:cNvSpPr/>
      </dsp:nvSpPr>
      <dsp:spPr>
        <a:xfrm>
          <a:off x="5512528" y="2825993"/>
          <a:ext cx="4804663" cy="75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65" tIns="79665" rIns="79665" bIns="79665"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This strategic recognition allowed ANZ to apply agile methodologies selectively where they would be most effective.</a:t>
          </a:r>
        </a:p>
      </dsp:txBody>
      <dsp:txXfrm>
        <a:off x="5512528" y="2825993"/>
        <a:ext cx="4804663" cy="7527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177B2-0E0B-4386-8350-141BC86C4A28}">
      <dsp:nvSpPr>
        <dsp:cNvPr id="0" name=""/>
        <dsp:cNvSpPr/>
      </dsp:nvSpPr>
      <dsp:spPr>
        <a:xfrm>
          <a:off x="0" y="2169"/>
          <a:ext cx="8663266" cy="1014471"/>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38D2B24E-6392-4346-BA3A-27E9A16A7007}">
      <dsp:nvSpPr>
        <dsp:cNvPr id="0" name=""/>
        <dsp:cNvSpPr/>
      </dsp:nvSpPr>
      <dsp:spPr>
        <a:xfrm>
          <a:off x="306877" y="230425"/>
          <a:ext cx="557959" cy="557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70227-CB09-4AAF-A919-24B246B7DF4F}">
      <dsp:nvSpPr>
        <dsp:cNvPr id="0" name=""/>
        <dsp:cNvSpPr/>
      </dsp:nvSpPr>
      <dsp:spPr>
        <a:xfrm>
          <a:off x="1171714" y="2169"/>
          <a:ext cx="3898469"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977900">
            <a:lnSpc>
              <a:spcPct val="100000"/>
            </a:lnSpc>
            <a:spcBef>
              <a:spcPct val="0"/>
            </a:spcBef>
            <a:spcAft>
              <a:spcPct val="35000"/>
            </a:spcAft>
            <a:buNone/>
          </a:pPr>
          <a:r>
            <a:rPr lang="en-US" sz="2200" b="1" kern="1200">
              <a:solidFill>
                <a:schemeClr val="bg1"/>
              </a:solidFill>
            </a:rPr>
            <a:t>Industry Challenges</a:t>
          </a:r>
          <a:endParaRPr lang="en-US" sz="2200" kern="1200">
            <a:solidFill>
              <a:schemeClr val="bg1"/>
            </a:solidFill>
          </a:endParaRPr>
        </a:p>
      </dsp:txBody>
      <dsp:txXfrm>
        <a:off x="1171714" y="2169"/>
        <a:ext cx="3898469" cy="1014471"/>
      </dsp:txXfrm>
    </dsp:sp>
    <dsp:sp modelId="{578007D0-0B5E-4569-9E08-C7D71C1244A1}">
      <dsp:nvSpPr>
        <dsp:cNvPr id="0" name=""/>
        <dsp:cNvSpPr/>
      </dsp:nvSpPr>
      <dsp:spPr>
        <a:xfrm>
          <a:off x="5070184" y="2169"/>
          <a:ext cx="3591936"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Rapid technological advancements</a:t>
          </a:r>
        </a:p>
        <a:p>
          <a:pPr marL="0" lvl="0" indent="0" algn="l" defTabSz="711200">
            <a:lnSpc>
              <a:spcPct val="100000"/>
            </a:lnSpc>
            <a:spcBef>
              <a:spcPct val="0"/>
            </a:spcBef>
            <a:spcAft>
              <a:spcPct val="35000"/>
            </a:spcAft>
            <a:buNone/>
          </a:pPr>
          <a:r>
            <a:rPr lang="en-US" sz="1600" kern="1200">
              <a:solidFill>
                <a:schemeClr val="bg1"/>
              </a:solidFill>
            </a:rPr>
            <a:t>Rise of fintech</a:t>
          </a:r>
        </a:p>
        <a:p>
          <a:pPr marL="0" lvl="0" indent="0" algn="l" defTabSz="711200">
            <a:lnSpc>
              <a:spcPct val="100000"/>
            </a:lnSpc>
            <a:spcBef>
              <a:spcPct val="0"/>
            </a:spcBef>
            <a:spcAft>
              <a:spcPct val="35000"/>
            </a:spcAft>
            <a:buNone/>
          </a:pPr>
          <a:r>
            <a:rPr lang="en-US" sz="1600" kern="1200">
              <a:solidFill>
                <a:schemeClr val="bg1"/>
              </a:solidFill>
            </a:rPr>
            <a:t>Changing customer expectations</a:t>
          </a:r>
        </a:p>
      </dsp:txBody>
      <dsp:txXfrm>
        <a:off x="5070184" y="2169"/>
        <a:ext cx="3591936" cy="1014471"/>
      </dsp:txXfrm>
    </dsp:sp>
    <dsp:sp modelId="{60FC75E0-8CE1-4226-88EB-6C45184A7D26}">
      <dsp:nvSpPr>
        <dsp:cNvPr id="0" name=""/>
        <dsp:cNvSpPr/>
      </dsp:nvSpPr>
      <dsp:spPr>
        <a:xfrm>
          <a:off x="0" y="1270258"/>
          <a:ext cx="8663266" cy="1014471"/>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16246E7D-7B00-4062-B601-22F858BB55AE}">
      <dsp:nvSpPr>
        <dsp:cNvPr id="0" name=""/>
        <dsp:cNvSpPr/>
      </dsp:nvSpPr>
      <dsp:spPr>
        <a:xfrm>
          <a:off x="306877" y="1498514"/>
          <a:ext cx="557959" cy="557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4C7C9-4311-46B2-A4AE-C64F46940CDF}">
      <dsp:nvSpPr>
        <dsp:cNvPr id="0" name=""/>
        <dsp:cNvSpPr/>
      </dsp:nvSpPr>
      <dsp:spPr>
        <a:xfrm>
          <a:off x="1171714" y="1270258"/>
          <a:ext cx="3898469"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977900">
            <a:lnSpc>
              <a:spcPct val="100000"/>
            </a:lnSpc>
            <a:spcBef>
              <a:spcPct val="0"/>
            </a:spcBef>
            <a:spcAft>
              <a:spcPct val="35000"/>
            </a:spcAft>
            <a:buNone/>
          </a:pPr>
          <a:r>
            <a:rPr lang="en-US" sz="2200" b="1" kern="1200">
              <a:solidFill>
                <a:schemeClr val="bg1"/>
              </a:solidFill>
            </a:rPr>
            <a:t>Bank's tarnished reputation </a:t>
          </a:r>
          <a:endParaRPr lang="en-US" sz="2200" kern="1200">
            <a:solidFill>
              <a:schemeClr val="bg1"/>
            </a:solidFill>
          </a:endParaRPr>
        </a:p>
      </dsp:txBody>
      <dsp:txXfrm>
        <a:off x="1171714" y="1270258"/>
        <a:ext cx="3898469" cy="1014471"/>
      </dsp:txXfrm>
    </dsp:sp>
    <dsp:sp modelId="{7C00C795-A72F-4197-81A4-80570E000A1C}">
      <dsp:nvSpPr>
        <dsp:cNvPr id="0" name=""/>
        <dsp:cNvSpPr/>
      </dsp:nvSpPr>
      <dsp:spPr>
        <a:xfrm>
          <a:off x="5070184" y="1270258"/>
          <a:ext cx="3591936"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Toxic culture</a:t>
          </a:r>
        </a:p>
        <a:p>
          <a:pPr marL="0" lvl="0" indent="0" algn="l" defTabSz="800100">
            <a:lnSpc>
              <a:spcPct val="100000"/>
            </a:lnSpc>
            <a:spcBef>
              <a:spcPct val="0"/>
            </a:spcBef>
            <a:spcAft>
              <a:spcPct val="35000"/>
            </a:spcAft>
            <a:buNone/>
          </a:pPr>
          <a:r>
            <a:rPr lang="en-US" sz="1800" kern="1200">
              <a:solidFill>
                <a:schemeClr val="bg1"/>
              </a:solidFill>
            </a:rPr>
            <a:t>Scandals within the bank</a:t>
          </a:r>
        </a:p>
      </dsp:txBody>
      <dsp:txXfrm>
        <a:off x="5070184" y="1270258"/>
        <a:ext cx="3591936" cy="1014471"/>
      </dsp:txXfrm>
    </dsp:sp>
    <dsp:sp modelId="{79340022-FBAC-49C7-8146-CF596E4A6958}">
      <dsp:nvSpPr>
        <dsp:cNvPr id="0" name=""/>
        <dsp:cNvSpPr/>
      </dsp:nvSpPr>
      <dsp:spPr>
        <a:xfrm>
          <a:off x="0" y="2540517"/>
          <a:ext cx="8663266" cy="1014471"/>
        </a:xfrm>
        <a:prstGeom prst="roundRect">
          <a:avLst>
            <a:gd name="adj" fmla="val 10000"/>
          </a:avLst>
        </a:prstGeom>
        <a:solidFill>
          <a:srgbClr val="910513"/>
        </a:solidFill>
        <a:ln>
          <a:noFill/>
        </a:ln>
        <a:effectLst/>
      </dsp:spPr>
      <dsp:style>
        <a:lnRef idx="0">
          <a:scrgbClr r="0" g="0" b="0"/>
        </a:lnRef>
        <a:fillRef idx="1">
          <a:scrgbClr r="0" g="0" b="0"/>
        </a:fillRef>
        <a:effectRef idx="0">
          <a:scrgbClr r="0" g="0" b="0"/>
        </a:effectRef>
        <a:fontRef idx="minor"/>
      </dsp:style>
    </dsp:sp>
    <dsp:sp modelId="{8A233B7E-D18C-41EA-8E0F-D81026B64B08}">
      <dsp:nvSpPr>
        <dsp:cNvPr id="0" name=""/>
        <dsp:cNvSpPr/>
      </dsp:nvSpPr>
      <dsp:spPr>
        <a:xfrm>
          <a:off x="306877" y="2766604"/>
          <a:ext cx="557959" cy="557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BF905B-C5E8-433A-9DD3-C5BE07B05189}">
      <dsp:nvSpPr>
        <dsp:cNvPr id="0" name=""/>
        <dsp:cNvSpPr/>
      </dsp:nvSpPr>
      <dsp:spPr>
        <a:xfrm>
          <a:off x="1171714" y="2538348"/>
          <a:ext cx="3898469"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977900">
            <a:lnSpc>
              <a:spcPct val="100000"/>
            </a:lnSpc>
            <a:spcBef>
              <a:spcPct val="0"/>
            </a:spcBef>
            <a:spcAft>
              <a:spcPct val="35000"/>
            </a:spcAft>
            <a:buNone/>
          </a:pPr>
          <a:r>
            <a:rPr lang="en-US" sz="2200" b="1" kern="1200">
              <a:solidFill>
                <a:schemeClr val="bg1"/>
              </a:solidFill>
            </a:rPr>
            <a:t>Low performance and efficiency</a:t>
          </a:r>
          <a:endParaRPr lang="en-US" sz="2200" kern="1200">
            <a:solidFill>
              <a:schemeClr val="bg1"/>
            </a:solidFill>
          </a:endParaRPr>
        </a:p>
      </dsp:txBody>
      <dsp:txXfrm>
        <a:off x="1171714" y="2538348"/>
        <a:ext cx="3898469" cy="1014471"/>
      </dsp:txXfrm>
    </dsp:sp>
    <dsp:sp modelId="{9221A8F2-D193-4314-8570-766A0EAE0FC6}">
      <dsp:nvSpPr>
        <dsp:cNvPr id="0" name=""/>
        <dsp:cNvSpPr/>
      </dsp:nvSpPr>
      <dsp:spPr>
        <a:xfrm>
          <a:off x="5070184" y="2538348"/>
          <a:ext cx="3591936" cy="101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5" tIns="107365" rIns="107365" bIns="107365"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Traditional hierarchical structure</a:t>
          </a:r>
        </a:p>
        <a:p>
          <a:pPr marL="0" lvl="0" indent="0" algn="l" defTabSz="800100">
            <a:lnSpc>
              <a:spcPct val="100000"/>
            </a:lnSpc>
            <a:spcBef>
              <a:spcPct val="0"/>
            </a:spcBef>
            <a:spcAft>
              <a:spcPct val="35000"/>
            </a:spcAft>
            <a:buNone/>
          </a:pPr>
          <a:r>
            <a:rPr lang="en-US" sz="1800" kern="1200">
              <a:solidFill>
                <a:schemeClr val="bg1"/>
              </a:solidFill>
            </a:rPr>
            <a:t>Slow and bureaucratic </a:t>
          </a:r>
        </a:p>
      </dsp:txBody>
      <dsp:txXfrm>
        <a:off x="5070184" y="2538348"/>
        <a:ext cx="3591936" cy="1014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B29F3-8742-40A0-BE82-192A13DB3587}">
      <dsp:nvSpPr>
        <dsp:cNvPr id="0" name=""/>
        <dsp:cNvSpPr/>
      </dsp:nvSpPr>
      <dsp:spPr>
        <a:xfrm>
          <a:off x="0" y="106891"/>
          <a:ext cx="2815402" cy="1689241"/>
        </a:xfrm>
        <a:prstGeom prst="rightArrow">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Implementation</a:t>
          </a:r>
          <a:endParaRPr lang="en-US" sz="2000" kern="1200" dirty="0"/>
        </a:p>
      </dsp:txBody>
      <dsp:txXfrm>
        <a:off x="0" y="529201"/>
        <a:ext cx="2393092" cy="844621"/>
      </dsp:txXfrm>
    </dsp:sp>
    <dsp:sp modelId="{FCBB8F32-18B6-40B6-BD9C-4AE37077CB21}">
      <dsp:nvSpPr>
        <dsp:cNvPr id="0" name=""/>
        <dsp:cNvSpPr/>
      </dsp:nvSpPr>
      <dsp:spPr>
        <a:xfrm>
          <a:off x="3096942" y="106891"/>
          <a:ext cx="2815402" cy="1689241"/>
        </a:xfrm>
        <a:prstGeom prst="rect">
          <a:avLst/>
        </a:prstGeom>
        <a:solidFill>
          <a:srgbClr val="A923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a:t>By</a:t>
          </a:r>
          <a:r>
            <a:rPr lang="en-US" sz="1600" b="0" i="0" kern="1200">
              <a:latin typeface="Calibri Light" panose="020F0302020204030204"/>
            </a:rPr>
            <a:t> 2018</a:t>
          </a:r>
          <a:r>
            <a:rPr lang="en-US" sz="1600" b="0" i="0" kern="1200"/>
            <a:t>, </a:t>
          </a:r>
          <a:r>
            <a:rPr lang="en-US" sz="1600" b="0" i="0" kern="1200">
              <a:latin typeface="Calibri Light" panose="020F0302020204030204"/>
            </a:rPr>
            <a:t>9000+</a:t>
          </a:r>
          <a:r>
            <a:rPr lang="en-US" sz="1600" b="0" i="0" kern="1200"/>
            <a:t> employees in Australian divisions adopted agile methodologies and working in agile teams</a:t>
          </a:r>
          <a:endParaRPr lang="en-US" sz="1600" b="0" i="0" kern="1200">
            <a:latin typeface="Calibri Light" panose="020F0302020204030204"/>
          </a:endParaRPr>
        </a:p>
      </dsp:txBody>
      <dsp:txXfrm>
        <a:off x="3096942" y="106891"/>
        <a:ext cx="2815402" cy="1689241"/>
      </dsp:txXfrm>
    </dsp:sp>
    <dsp:sp modelId="{15964F4E-3341-493A-B4DB-6F921079EA85}">
      <dsp:nvSpPr>
        <dsp:cNvPr id="0" name=""/>
        <dsp:cNvSpPr/>
      </dsp:nvSpPr>
      <dsp:spPr>
        <a:xfrm>
          <a:off x="6193884" y="106891"/>
          <a:ext cx="2815402" cy="1689241"/>
        </a:xfrm>
        <a:prstGeom prst="rect">
          <a:avLst/>
        </a:prstGeom>
        <a:solidFill>
          <a:srgbClr val="A923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Transition towards a less hierarchical structure, fostering collaboration and rapid response to customer needs</a:t>
          </a:r>
          <a:endParaRPr lang="en-US" sz="1600" kern="1200" dirty="0"/>
        </a:p>
      </dsp:txBody>
      <dsp:txXfrm>
        <a:off x="6193884" y="106891"/>
        <a:ext cx="2815402" cy="1689241"/>
      </dsp:txXfrm>
    </dsp:sp>
    <dsp:sp modelId="{2A81F191-3B0F-4A4E-AD93-5C8AE2F7FFCA}">
      <dsp:nvSpPr>
        <dsp:cNvPr id="0" name=""/>
        <dsp:cNvSpPr/>
      </dsp:nvSpPr>
      <dsp:spPr>
        <a:xfrm>
          <a:off x="0" y="2077673"/>
          <a:ext cx="2815402" cy="1689241"/>
        </a:xfrm>
        <a:prstGeom prst="rightArrow">
          <a:avLst/>
        </a:prstGeom>
        <a:solidFill>
          <a:srgbClr val="881C1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Financial KPIs</a:t>
          </a:r>
          <a:endParaRPr lang="en-US" sz="2000" kern="1200" dirty="0"/>
        </a:p>
      </dsp:txBody>
      <dsp:txXfrm>
        <a:off x="0" y="2499983"/>
        <a:ext cx="2393092" cy="844621"/>
      </dsp:txXfrm>
    </dsp:sp>
    <dsp:sp modelId="{46027870-D40D-47B8-A6DF-7309DB2D554E}">
      <dsp:nvSpPr>
        <dsp:cNvPr id="0" name=""/>
        <dsp:cNvSpPr/>
      </dsp:nvSpPr>
      <dsp:spPr>
        <a:xfrm>
          <a:off x="3096942" y="2077673"/>
          <a:ext cx="2815402" cy="1689241"/>
        </a:xfrm>
        <a:prstGeom prst="rect">
          <a:avLst/>
        </a:prstGeom>
        <a:solidFill>
          <a:srgbClr val="A923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FY 2016/17: $6.41 billion profit, a 12% increase, indicating positive initial impact</a:t>
          </a:r>
          <a:endParaRPr lang="en-US" sz="1600" kern="1200" dirty="0"/>
        </a:p>
      </dsp:txBody>
      <dsp:txXfrm>
        <a:off x="3096942" y="2077673"/>
        <a:ext cx="2815402" cy="1689241"/>
      </dsp:txXfrm>
    </dsp:sp>
    <dsp:sp modelId="{6C59A38D-FF3C-4855-BD19-E9DB080C13F1}">
      <dsp:nvSpPr>
        <dsp:cNvPr id="0" name=""/>
        <dsp:cNvSpPr/>
      </dsp:nvSpPr>
      <dsp:spPr>
        <a:xfrm>
          <a:off x="6193884" y="2077673"/>
          <a:ext cx="2815402" cy="1689241"/>
        </a:xfrm>
        <a:prstGeom prst="rect">
          <a:avLst/>
        </a:prstGeom>
        <a:solidFill>
          <a:srgbClr val="A923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a:t>FY 2017/18: Profit remained unchanged</a:t>
          </a:r>
          <a:r>
            <a:rPr lang="en-US" sz="1600" b="0" i="0" kern="1200">
              <a:latin typeface="Calibri Light" panose="020F0302020204030204"/>
            </a:rPr>
            <a:t> </a:t>
          </a:r>
          <a:endParaRPr lang="en-US" sz="1600" b="0" i="0" kern="1200"/>
        </a:p>
        <a:p>
          <a:pPr marL="0" lvl="0" indent="0" algn="ctr" defTabSz="711200">
            <a:lnSpc>
              <a:spcPct val="90000"/>
            </a:lnSpc>
            <a:spcBef>
              <a:spcPct val="0"/>
            </a:spcBef>
            <a:spcAft>
              <a:spcPct val="35000"/>
            </a:spcAft>
            <a:buNone/>
          </a:pPr>
          <a:r>
            <a:rPr lang="en-US" sz="1600" b="0" i="0" kern="1200"/>
            <a:t>FY 2018/19</a:t>
          </a:r>
          <a:r>
            <a:rPr lang="en-US" sz="1600" b="0" i="0" kern="1200">
              <a:latin typeface="Calibri Light" panose="020F0302020204030204"/>
            </a:rPr>
            <a:t>:</a:t>
          </a:r>
          <a:r>
            <a:rPr lang="en-US" sz="1600" b="0" i="0" kern="1200"/>
            <a:t> </a:t>
          </a:r>
          <a:r>
            <a:rPr lang="en-US" sz="1600" b="0" i="0" kern="1200">
              <a:latin typeface="Calibri Light" panose="020F0302020204030204"/>
            </a:rPr>
            <a:t>Half-year</a:t>
          </a:r>
          <a:r>
            <a:rPr lang="en-US" sz="1600" b="0" i="0" kern="1200"/>
            <a:t> profit decreased by 5%</a:t>
          </a:r>
          <a:endParaRPr lang="en-US" sz="1600" kern="1200"/>
        </a:p>
      </dsp:txBody>
      <dsp:txXfrm>
        <a:off x="6193884" y="2077673"/>
        <a:ext cx="2815402" cy="1689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D5DA6-C4F2-4FB4-A6F2-265EDC039D10}">
      <dsp:nvSpPr>
        <dsp:cNvPr id="0" name=""/>
        <dsp:cNvSpPr/>
      </dsp:nvSpPr>
      <dsp:spPr>
        <a:xfrm>
          <a:off x="0" y="502"/>
          <a:ext cx="9449102" cy="1174714"/>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8E3081DC-8F5F-4B63-901D-4BCA307A443E}">
      <dsp:nvSpPr>
        <dsp:cNvPr id="0" name=""/>
        <dsp:cNvSpPr/>
      </dsp:nvSpPr>
      <dsp:spPr>
        <a:xfrm>
          <a:off x="323046" y="232508"/>
          <a:ext cx="710702" cy="7107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C8E9-3629-4C1F-B1C5-E912675845B8}">
      <dsp:nvSpPr>
        <dsp:cNvPr id="0" name=""/>
        <dsp:cNvSpPr/>
      </dsp:nvSpPr>
      <dsp:spPr>
        <a:xfrm>
          <a:off x="1356795" y="502"/>
          <a:ext cx="8092306" cy="1174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24" tIns="124324" rIns="124324" bIns="124324" numCol="1" spcCol="1270" anchor="ctr" anchorCtr="0">
          <a:noAutofit/>
        </a:bodyPr>
        <a:lstStyle/>
        <a:p>
          <a:pPr marL="0" lvl="0" indent="0" algn="l" defTabSz="889000">
            <a:lnSpc>
              <a:spcPct val="100000"/>
            </a:lnSpc>
            <a:spcBef>
              <a:spcPct val="0"/>
            </a:spcBef>
            <a:spcAft>
              <a:spcPct val="35000"/>
            </a:spcAft>
            <a:buNone/>
          </a:pPr>
          <a:r>
            <a:rPr lang="en-US" sz="2000" b="1" i="0" kern="1200" dirty="0">
              <a:solidFill>
                <a:srgbClr val="910513"/>
              </a:solidFill>
            </a:rPr>
            <a:t>Mixed effectiveness</a:t>
          </a:r>
          <a:r>
            <a:rPr lang="en-US" sz="2000" b="0" i="0" kern="1200" dirty="0">
              <a:solidFill>
                <a:srgbClr val="910513"/>
              </a:solidFill>
            </a:rPr>
            <a:t>: </a:t>
          </a:r>
          <a:r>
            <a:rPr lang="en-US" sz="2000" b="0" i="0" kern="1200" dirty="0"/>
            <a:t>Significant cultural and structural shifts, yet financial results show challenges in sustaining transformation benefits.</a:t>
          </a:r>
          <a:endParaRPr lang="en-US" sz="2000" kern="1200" dirty="0"/>
        </a:p>
      </dsp:txBody>
      <dsp:txXfrm>
        <a:off x="1356795" y="502"/>
        <a:ext cx="8092306" cy="1174714"/>
      </dsp:txXfrm>
    </dsp:sp>
    <dsp:sp modelId="{4D289F53-B9A8-4358-B0EC-7A0085E0816E}">
      <dsp:nvSpPr>
        <dsp:cNvPr id="0" name=""/>
        <dsp:cNvSpPr/>
      </dsp:nvSpPr>
      <dsp:spPr>
        <a:xfrm>
          <a:off x="0" y="1468895"/>
          <a:ext cx="9449102" cy="1174714"/>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782140CA-BC5A-4F9C-9BA6-73154A2452E4}">
      <dsp:nvSpPr>
        <dsp:cNvPr id="0" name=""/>
        <dsp:cNvSpPr/>
      </dsp:nvSpPr>
      <dsp:spPr>
        <a:xfrm>
          <a:off x="323046" y="1700901"/>
          <a:ext cx="710702" cy="7107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E6FA1-9BBD-412F-9FFB-8EEEB5BA2B4B}">
      <dsp:nvSpPr>
        <dsp:cNvPr id="0" name=""/>
        <dsp:cNvSpPr/>
      </dsp:nvSpPr>
      <dsp:spPr>
        <a:xfrm>
          <a:off x="1356795" y="1468895"/>
          <a:ext cx="8092306" cy="1174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24" tIns="124324" rIns="124324" bIns="124324" numCol="1" spcCol="1270" anchor="ctr" anchorCtr="0">
          <a:noAutofit/>
        </a:bodyPr>
        <a:lstStyle/>
        <a:p>
          <a:pPr marL="0" lvl="0" indent="0" algn="l" defTabSz="889000">
            <a:lnSpc>
              <a:spcPct val="100000"/>
            </a:lnSpc>
            <a:spcBef>
              <a:spcPct val="0"/>
            </a:spcBef>
            <a:spcAft>
              <a:spcPct val="35000"/>
            </a:spcAft>
            <a:buNone/>
          </a:pPr>
          <a:r>
            <a:rPr lang="en-US" sz="2000" b="1" i="0" kern="1200" dirty="0">
              <a:solidFill>
                <a:srgbClr val="910513"/>
              </a:solidFill>
            </a:rPr>
            <a:t>Pause: </a:t>
          </a:r>
          <a:r>
            <a:rPr lang="en-US" sz="2000" b="0" i="0" kern="1200" dirty="0"/>
            <a:t>Paused rapid expansion indicates a need for reassessment and potentially refining the agile implementation strategy.</a:t>
          </a:r>
          <a:endParaRPr lang="en-US" sz="2000" kern="1200" dirty="0"/>
        </a:p>
      </dsp:txBody>
      <dsp:txXfrm>
        <a:off x="1356795" y="1468895"/>
        <a:ext cx="8092306" cy="1174714"/>
      </dsp:txXfrm>
    </dsp:sp>
    <dsp:sp modelId="{53C1E900-574C-4227-99E1-C18D51C4DDFB}">
      <dsp:nvSpPr>
        <dsp:cNvPr id="0" name=""/>
        <dsp:cNvSpPr/>
      </dsp:nvSpPr>
      <dsp:spPr>
        <a:xfrm>
          <a:off x="0" y="2937288"/>
          <a:ext cx="9449102" cy="1174714"/>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B1194AE-4B13-41D0-9871-281174CFBE48}">
      <dsp:nvSpPr>
        <dsp:cNvPr id="0" name=""/>
        <dsp:cNvSpPr/>
      </dsp:nvSpPr>
      <dsp:spPr>
        <a:xfrm>
          <a:off x="323046" y="3169294"/>
          <a:ext cx="710702" cy="7107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57837A-9641-428C-ACC7-9B8EFFE441A0}">
      <dsp:nvSpPr>
        <dsp:cNvPr id="0" name=""/>
        <dsp:cNvSpPr/>
      </dsp:nvSpPr>
      <dsp:spPr>
        <a:xfrm>
          <a:off x="1356795" y="2937288"/>
          <a:ext cx="8092306" cy="1174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24" tIns="124324" rIns="124324" bIns="124324" numCol="1" spcCol="1270" anchor="ctr" anchorCtr="0">
          <a:noAutofit/>
        </a:bodyPr>
        <a:lstStyle/>
        <a:p>
          <a:pPr marL="0" lvl="0" indent="0" algn="l" defTabSz="889000">
            <a:lnSpc>
              <a:spcPct val="100000"/>
            </a:lnSpc>
            <a:spcBef>
              <a:spcPct val="0"/>
            </a:spcBef>
            <a:spcAft>
              <a:spcPct val="35000"/>
            </a:spcAft>
            <a:buNone/>
          </a:pPr>
          <a:r>
            <a:rPr lang="en-US" sz="2000" b="1" i="0" kern="1200" dirty="0">
              <a:solidFill>
                <a:srgbClr val="910513"/>
              </a:solidFill>
            </a:rPr>
            <a:t>Future considerations: </a:t>
          </a:r>
          <a:r>
            <a:rPr lang="en-US" sz="2000" b="0" i="0" kern="1200" dirty="0"/>
            <a:t>Detailed analysis of agile practices, employee engagement, and financial strategies to enhance agility and performance.</a:t>
          </a:r>
          <a:endParaRPr lang="en-US" sz="2000" kern="1200" dirty="0"/>
        </a:p>
      </dsp:txBody>
      <dsp:txXfrm>
        <a:off x="1356795" y="2937288"/>
        <a:ext cx="8092306" cy="11747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95C37B-444E-48F5-BA72-BD2E5B85FB2A}">
      <dsp:nvSpPr>
        <dsp:cNvPr id="0" name=""/>
        <dsp:cNvSpPr/>
      </dsp:nvSpPr>
      <dsp:spPr>
        <a:xfrm>
          <a:off x="2964" y="497070"/>
          <a:ext cx="2116343" cy="134387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FE78C-9FEB-4645-BB0E-F9ADFB77FF33}">
      <dsp:nvSpPr>
        <dsp:cNvPr id="0" name=""/>
        <dsp:cNvSpPr/>
      </dsp:nvSpPr>
      <dsp:spPr>
        <a:xfrm>
          <a:off x="238113" y="720462"/>
          <a:ext cx="2116343" cy="1343878"/>
        </a:xfrm>
        <a:prstGeom prst="roundRect">
          <a:avLst>
            <a:gd name="adj" fmla="val 1000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Employees in traditional roles may be resistant to transitioning to agile practices leading to lower adoption rates and low enthusiasm from them</a:t>
          </a:r>
          <a:endParaRPr lang="en-US" sz="1400" kern="1200">
            <a:solidFill>
              <a:schemeClr val="bg1"/>
            </a:solidFill>
          </a:endParaRPr>
        </a:p>
      </dsp:txBody>
      <dsp:txXfrm>
        <a:off x="277474" y="759823"/>
        <a:ext cx="2037621" cy="1265156"/>
      </dsp:txXfrm>
    </dsp:sp>
    <dsp:sp modelId="{4D96A8C8-333C-43F8-BE04-67B6FF14C30E}">
      <dsp:nvSpPr>
        <dsp:cNvPr id="0" name=""/>
        <dsp:cNvSpPr/>
      </dsp:nvSpPr>
      <dsp:spPr>
        <a:xfrm>
          <a:off x="2589606" y="497070"/>
          <a:ext cx="2116343" cy="134387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5BF70C-B931-4FE6-8587-F5BAACEC3AC0}">
      <dsp:nvSpPr>
        <dsp:cNvPr id="0" name=""/>
        <dsp:cNvSpPr/>
      </dsp:nvSpPr>
      <dsp:spPr>
        <a:xfrm>
          <a:off x="2824755" y="720462"/>
          <a:ext cx="2116343" cy="1343878"/>
        </a:xfrm>
        <a:prstGeom prst="roundRect">
          <a:avLst>
            <a:gd name="adj" fmla="val 1000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The established culture may make it difficult for the organization to adopt agile practices</a:t>
          </a:r>
          <a:endParaRPr lang="en-US" sz="1400" kern="1200">
            <a:solidFill>
              <a:schemeClr val="bg1"/>
            </a:solidFill>
          </a:endParaRPr>
        </a:p>
      </dsp:txBody>
      <dsp:txXfrm>
        <a:off x="2864116" y="759823"/>
        <a:ext cx="2037621" cy="1265156"/>
      </dsp:txXfrm>
    </dsp:sp>
    <dsp:sp modelId="{A2633932-DA55-44E3-8982-5FC9036F03C2}">
      <dsp:nvSpPr>
        <dsp:cNvPr id="0" name=""/>
        <dsp:cNvSpPr/>
      </dsp:nvSpPr>
      <dsp:spPr>
        <a:xfrm>
          <a:off x="5176249" y="497070"/>
          <a:ext cx="2116343" cy="134387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4DF20-EE3F-43C2-8087-C5F3C6D10958}">
      <dsp:nvSpPr>
        <dsp:cNvPr id="0" name=""/>
        <dsp:cNvSpPr/>
      </dsp:nvSpPr>
      <dsp:spPr>
        <a:xfrm>
          <a:off x="5411398" y="720462"/>
          <a:ext cx="2116343" cy="1343878"/>
        </a:xfrm>
        <a:prstGeom prst="roundRect">
          <a:avLst>
            <a:gd name="adj" fmla="val 1000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Large scale organizations like ANZ makes it difficult for them to seamlessly adopt agile methodologies</a:t>
          </a:r>
          <a:endParaRPr lang="en-US" sz="1400" kern="1200">
            <a:solidFill>
              <a:schemeClr val="bg1"/>
            </a:solidFill>
          </a:endParaRPr>
        </a:p>
      </dsp:txBody>
      <dsp:txXfrm>
        <a:off x="5450759" y="759823"/>
        <a:ext cx="2037621" cy="1265156"/>
      </dsp:txXfrm>
    </dsp:sp>
    <dsp:sp modelId="{A50E6AAB-9C59-4F59-94F7-D92C842E3060}">
      <dsp:nvSpPr>
        <dsp:cNvPr id="0" name=""/>
        <dsp:cNvSpPr/>
      </dsp:nvSpPr>
      <dsp:spPr>
        <a:xfrm>
          <a:off x="7762891" y="497070"/>
          <a:ext cx="2116343" cy="134387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11F8E-E0D7-4A24-BE61-D34CC1E66A07}">
      <dsp:nvSpPr>
        <dsp:cNvPr id="0" name=""/>
        <dsp:cNvSpPr/>
      </dsp:nvSpPr>
      <dsp:spPr>
        <a:xfrm>
          <a:off x="7998041" y="720462"/>
          <a:ext cx="2116343" cy="1343878"/>
        </a:xfrm>
        <a:prstGeom prst="roundRect">
          <a:avLst>
            <a:gd name="adj" fmla="val 10000"/>
          </a:avLst>
        </a:prstGeom>
        <a:solidFill>
          <a:srgbClr val="91051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Lack of a clear roadmap as to where and how agile methods are to be implemented</a:t>
          </a:r>
          <a:endParaRPr lang="en-US" sz="1400" kern="1200">
            <a:solidFill>
              <a:schemeClr val="bg1"/>
            </a:solidFill>
          </a:endParaRPr>
        </a:p>
      </dsp:txBody>
      <dsp:txXfrm>
        <a:off x="8037402" y="759823"/>
        <a:ext cx="2037621" cy="12651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27031-611C-4830-8421-EA54F25A6012}">
      <dsp:nvSpPr>
        <dsp:cNvPr id="0" name=""/>
        <dsp:cNvSpPr/>
      </dsp:nvSpPr>
      <dsp:spPr>
        <a:xfrm>
          <a:off x="982487" y="899697"/>
          <a:ext cx="1460621" cy="1460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AB7729-EF1B-4B88-85F3-B7CC55897E06}">
      <dsp:nvSpPr>
        <dsp:cNvPr id="0" name=""/>
        <dsp:cNvSpPr/>
      </dsp:nvSpPr>
      <dsp:spPr>
        <a:xfrm>
          <a:off x="89885" y="2840515"/>
          <a:ext cx="3245826"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a:t>Product ownership</a:t>
          </a:r>
          <a:r>
            <a:rPr lang="en-US" sz="2000" kern="1200">
              <a:latin typeface="Calibri Light" panose="020F0302020204030204"/>
            </a:rPr>
            <a:t> so that teams take responsibility for the project and focus on customer satisfaction</a:t>
          </a:r>
          <a:endParaRPr lang="en-US" sz="2000" kern="1200"/>
        </a:p>
      </dsp:txBody>
      <dsp:txXfrm>
        <a:off x="89885" y="2840515"/>
        <a:ext cx="3245826" cy="1260000"/>
      </dsp:txXfrm>
    </dsp:sp>
    <dsp:sp modelId="{77AE959D-DFBA-42A5-B099-9A2AB33159AA}">
      <dsp:nvSpPr>
        <dsp:cNvPr id="0" name=""/>
        <dsp:cNvSpPr/>
      </dsp:nvSpPr>
      <dsp:spPr>
        <a:xfrm>
          <a:off x="4796333" y="899697"/>
          <a:ext cx="1460621" cy="1460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738104-47DF-4DB5-B667-D419DC3AB299}">
      <dsp:nvSpPr>
        <dsp:cNvPr id="0" name=""/>
        <dsp:cNvSpPr/>
      </dsp:nvSpPr>
      <dsp:spPr>
        <a:xfrm>
          <a:off x="3903730" y="2840515"/>
          <a:ext cx="3245826"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a:t>Right tools and support</a:t>
          </a:r>
          <a:r>
            <a:rPr lang="en-US" sz="2000" kern="1200">
              <a:latin typeface="Calibri Light" panose="020F0302020204030204"/>
            </a:rPr>
            <a:t> are needed to be fully effective and solve issues</a:t>
          </a:r>
          <a:endParaRPr lang="en-US" sz="2000" kern="1200"/>
        </a:p>
      </dsp:txBody>
      <dsp:txXfrm>
        <a:off x="3903730" y="2840515"/>
        <a:ext cx="3245826" cy="1260000"/>
      </dsp:txXfrm>
    </dsp:sp>
    <dsp:sp modelId="{A0794D92-1579-4359-8199-BFFBC2B478A0}">
      <dsp:nvSpPr>
        <dsp:cNvPr id="0" name=""/>
        <dsp:cNvSpPr/>
      </dsp:nvSpPr>
      <dsp:spPr>
        <a:xfrm>
          <a:off x="8610178" y="899697"/>
          <a:ext cx="1460621" cy="1460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D7AE91-7504-46D5-8699-B4064F431DEA}">
      <dsp:nvSpPr>
        <dsp:cNvPr id="0" name=""/>
        <dsp:cNvSpPr/>
      </dsp:nvSpPr>
      <dsp:spPr>
        <a:xfrm>
          <a:off x="7717576" y="2840515"/>
          <a:ext cx="3245826"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a:t>Effective leader</a:t>
          </a:r>
          <a:r>
            <a:rPr lang="en-US" sz="2000" kern="1200">
              <a:latin typeface="Calibri Light" panose="020F0302020204030204"/>
            </a:rPr>
            <a:t> that the team can fully trust and a leader who can work in an agile team and can lead effectively</a:t>
          </a:r>
          <a:endParaRPr lang="en-US" sz="2000" kern="1200"/>
        </a:p>
      </dsp:txBody>
      <dsp:txXfrm>
        <a:off x="7717576" y="2840515"/>
        <a:ext cx="3245826" cy="126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DB71-C137-46E2-8803-B9724D1E1EDF}">
      <dsp:nvSpPr>
        <dsp:cNvPr id="0" name=""/>
        <dsp:cNvSpPr/>
      </dsp:nvSpPr>
      <dsp:spPr>
        <a:xfrm>
          <a:off x="92970" y="312772"/>
          <a:ext cx="1274307" cy="1274307"/>
        </a:xfrm>
        <a:prstGeom prst="ellipse">
          <a:avLst/>
        </a:prstGeom>
        <a:noFill/>
        <a:ln>
          <a:noFill/>
        </a:ln>
        <a:effectLst/>
      </dsp:spPr>
      <dsp:style>
        <a:lnRef idx="0">
          <a:scrgbClr r="0" g="0" b="0"/>
        </a:lnRef>
        <a:fillRef idx="1">
          <a:scrgbClr r="0" g="0" b="0"/>
        </a:fillRef>
        <a:effectRef idx="0">
          <a:scrgbClr r="0" g="0" b="0"/>
        </a:effectRef>
        <a:fontRef idx="minor"/>
      </dsp:style>
    </dsp:sp>
    <dsp:sp modelId="{1C9BC0E0-D7A4-4557-8CB4-860D7CA7A3E8}">
      <dsp:nvSpPr>
        <dsp:cNvPr id="0" name=""/>
        <dsp:cNvSpPr/>
      </dsp:nvSpPr>
      <dsp:spPr>
        <a:xfrm>
          <a:off x="282969" y="502771"/>
          <a:ext cx="894308" cy="894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BC26B9-10ED-4E86-A125-5236728AC780}">
      <dsp:nvSpPr>
        <dsp:cNvPr id="0" name=""/>
        <dsp:cNvSpPr/>
      </dsp:nvSpPr>
      <dsp:spPr>
        <a:xfrm>
          <a:off x="1640343" y="312772"/>
          <a:ext cx="3003724" cy="127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a:t>Communication and collaboration</a:t>
          </a:r>
          <a:r>
            <a:rPr lang="en-US" sz="2000" kern="1200">
              <a:latin typeface="Calibri Light" panose="020F0302020204030204"/>
            </a:rPr>
            <a:t> to achieve a common goal</a:t>
          </a:r>
          <a:endParaRPr lang="en-US" sz="2000" kern="1200"/>
        </a:p>
      </dsp:txBody>
      <dsp:txXfrm>
        <a:off x="1640343" y="312772"/>
        <a:ext cx="3003724" cy="1274307"/>
      </dsp:txXfrm>
    </dsp:sp>
    <dsp:sp modelId="{84DD1084-060D-4BE9-AECD-2EECAB25946F}">
      <dsp:nvSpPr>
        <dsp:cNvPr id="0" name=""/>
        <dsp:cNvSpPr/>
      </dsp:nvSpPr>
      <dsp:spPr>
        <a:xfrm>
          <a:off x="5167444" y="312772"/>
          <a:ext cx="1274307" cy="1274307"/>
        </a:xfrm>
        <a:prstGeom prst="ellipse">
          <a:avLst/>
        </a:prstGeom>
        <a:noFill/>
        <a:ln>
          <a:noFill/>
        </a:ln>
        <a:effectLst/>
      </dsp:spPr>
      <dsp:style>
        <a:lnRef idx="0">
          <a:scrgbClr r="0" g="0" b="0"/>
        </a:lnRef>
        <a:fillRef idx="1">
          <a:scrgbClr r="0" g="0" b="0"/>
        </a:fillRef>
        <a:effectRef idx="0">
          <a:scrgbClr r="0" g="0" b="0"/>
        </a:effectRef>
        <a:fontRef idx="minor"/>
      </dsp:style>
    </dsp:sp>
    <dsp:sp modelId="{9B813D48-5687-4380-8E38-DFA73F42DA44}">
      <dsp:nvSpPr>
        <dsp:cNvPr id="0" name=""/>
        <dsp:cNvSpPr/>
      </dsp:nvSpPr>
      <dsp:spPr>
        <a:xfrm>
          <a:off x="5357443" y="502771"/>
          <a:ext cx="894308" cy="894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D67285-6644-4C67-87E9-F94063485E50}">
      <dsp:nvSpPr>
        <dsp:cNvPr id="0" name=""/>
        <dsp:cNvSpPr/>
      </dsp:nvSpPr>
      <dsp:spPr>
        <a:xfrm>
          <a:off x="6714817" y="312772"/>
          <a:ext cx="3003724" cy="127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a:t>Better efficiency</a:t>
          </a:r>
          <a:r>
            <a:rPr lang="en-US" sz="2000" kern="1200">
              <a:latin typeface="Calibri Light" panose="020F0302020204030204"/>
            </a:rPr>
            <a:t> as working with other departments becomes easier</a:t>
          </a:r>
          <a:endParaRPr lang="en-US" sz="2000" kern="1200"/>
        </a:p>
      </dsp:txBody>
      <dsp:txXfrm>
        <a:off x="6714817" y="312772"/>
        <a:ext cx="3003724" cy="1274307"/>
      </dsp:txXfrm>
    </dsp:sp>
    <dsp:sp modelId="{00C6AE65-EFF1-4AB7-B7C5-D868BE6D4BAF}">
      <dsp:nvSpPr>
        <dsp:cNvPr id="0" name=""/>
        <dsp:cNvSpPr/>
      </dsp:nvSpPr>
      <dsp:spPr>
        <a:xfrm>
          <a:off x="92970" y="2237208"/>
          <a:ext cx="1274307" cy="1274307"/>
        </a:xfrm>
        <a:prstGeom prst="ellipse">
          <a:avLst/>
        </a:prstGeom>
        <a:noFill/>
        <a:ln>
          <a:noFill/>
        </a:ln>
        <a:effectLst/>
      </dsp:spPr>
      <dsp:style>
        <a:lnRef idx="0">
          <a:scrgbClr r="0" g="0" b="0"/>
        </a:lnRef>
        <a:fillRef idx="1">
          <a:scrgbClr r="0" g="0" b="0"/>
        </a:fillRef>
        <a:effectRef idx="0">
          <a:scrgbClr r="0" g="0" b="0"/>
        </a:effectRef>
        <a:fontRef idx="minor"/>
      </dsp:style>
    </dsp:sp>
    <dsp:sp modelId="{ECECFC5D-7EC0-4DAD-8251-FB4DCF89427F}">
      <dsp:nvSpPr>
        <dsp:cNvPr id="0" name=""/>
        <dsp:cNvSpPr/>
      </dsp:nvSpPr>
      <dsp:spPr>
        <a:xfrm>
          <a:off x="282969" y="2427207"/>
          <a:ext cx="894308" cy="894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77EFE7-0C1B-4F0E-B87A-4EFB2232A0FB}">
      <dsp:nvSpPr>
        <dsp:cNvPr id="0" name=""/>
        <dsp:cNvSpPr/>
      </dsp:nvSpPr>
      <dsp:spPr>
        <a:xfrm>
          <a:off x="1640343" y="2237208"/>
          <a:ext cx="3003724" cy="127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a:t>Better innovative capabilities</a:t>
          </a:r>
          <a:r>
            <a:rPr lang="en-US" sz="2000" kern="1200">
              <a:latin typeface="Calibri Light" panose="020F0302020204030204"/>
            </a:rPr>
            <a:t> as communication and efficiency become streamlined</a:t>
          </a:r>
          <a:endParaRPr lang="en-US" sz="2000" kern="1200"/>
        </a:p>
      </dsp:txBody>
      <dsp:txXfrm>
        <a:off x="1640343" y="2237208"/>
        <a:ext cx="3003724" cy="1274307"/>
      </dsp:txXfrm>
    </dsp:sp>
    <dsp:sp modelId="{F8D55A35-7E6D-4A66-A723-2DF1A2C4D683}">
      <dsp:nvSpPr>
        <dsp:cNvPr id="0" name=""/>
        <dsp:cNvSpPr/>
      </dsp:nvSpPr>
      <dsp:spPr>
        <a:xfrm>
          <a:off x="5167444" y="2237208"/>
          <a:ext cx="1274307" cy="1274307"/>
        </a:xfrm>
        <a:prstGeom prst="ellipse">
          <a:avLst/>
        </a:prstGeom>
        <a:noFill/>
        <a:ln>
          <a:noFill/>
        </a:ln>
        <a:effectLst/>
      </dsp:spPr>
      <dsp:style>
        <a:lnRef idx="0">
          <a:scrgbClr r="0" g="0" b="0"/>
        </a:lnRef>
        <a:fillRef idx="1">
          <a:scrgbClr r="0" g="0" b="0"/>
        </a:fillRef>
        <a:effectRef idx="0">
          <a:scrgbClr r="0" g="0" b="0"/>
        </a:effectRef>
        <a:fontRef idx="minor"/>
      </dsp:style>
    </dsp:sp>
    <dsp:sp modelId="{CB1797C4-9DC8-4458-8BA3-99ED6C618602}">
      <dsp:nvSpPr>
        <dsp:cNvPr id="0" name=""/>
        <dsp:cNvSpPr/>
      </dsp:nvSpPr>
      <dsp:spPr>
        <a:xfrm>
          <a:off x="5357443" y="2427207"/>
          <a:ext cx="894308" cy="894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B6EE8-2D9F-4A64-94C3-C2CD546C0522}">
      <dsp:nvSpPr>
        <dsp:cNvPr id="0" name=""/>
        <dsp:cNvSpPr/>
      </dsp:nvSpPr>
      <dsp:spPr>
        <a:xfrm>
          <a:off x="6714817" y="2237208"/>
          <a:ext cx="3003724" cy="127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a:t>Diversity spurs development</a:t>
          </a:r>
          <a:r>
            <a:rPr lang="en-US" sz="2000" kern="1200">
              <a:latin typeface="Calibri Light" panose="020F0302020204030204"/>
            </a:rPr>
            <a:t>, with clear goal and healthy conflict resolution methods</a:t>
          </a:r>
          <a:endParaRPr lang="en-US" sz="2000" kern="1200"/>
        </a:p>
      </dsp:txBody>
      <dsp:txXfrm>
        <a:off x="6714817" y="2237208"/>
        <a:ext cx="3003724" cy="127430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54AD7C-D434-674F-ABE3-45BB78B64D9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4E8746-50E3-7242-816C-2523F37BB0F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086F72-A37D-824B-9409-D9F6F828ACF5}" type="datetimeFigureOut">
              <a:rPr lang="en-US" smtClean="0"/>
              <a:t>3/6/2024</a:t>
            </a:fld>
            <a:endParaRPr lang="en-US"/>
          </a:p>
        </p:txBody>
      </p:sp>
      <p:sp>
        <p:nvSpPr>
          <p:cNvPr id="4" name="Footer Placeholder 3">
            <a:extLst>
              <a:ext uri="{FF2B5EF4-FFF2-40B4-BE49-F238E27FC236}">
                <a16:creationId xmlns:a16="http://schemas.microsoft.com/office/drawing/2014/main" id="{9A752F86-907E-4F40-8239-AA4DAD47C4B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20CC6F-7CB9-EF49-AC89-C21AF02B406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DFA8C8A-B923-9348-98AD-70FCDC041BAA}" type="slidenum">
              <a:rPr lang="en-US" smtClean="0"/>
              <a:t>‹#›</a:t>
            </a:fld>
            <a:endParaRPr lang="en-US"/>
          </a:p>
        </p:txBody>
      </p:sp>
    </p:spTree>
    <p:extLst>
      <p:ext uri="{BB962C8B-B14F-4D97-AF65-F5344CB8AC3E}">
        <p14:creationId xmlns:p14="http://schemas.microsoft.com/office/powerpoint/2010/main" val="2648348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089E777-087F-2E4A-86D7-646086A1AA26}" type="datetimeFigureOut">
              <a:rPr lang="en-US" smtClean="0"/>
              <a:t>3/6/2024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33E8E15-765C-0D4F-836A-CC046D048C06}" type="slidenum">
              <a:rPr lang="en-US" smtClean="0"/>
              <a:t>‹#›</a:t>
            </a:fld>
            <a:endParaRPr lang="en-US"/>
          </a:p>
        </p:txBody>
      </p:sp>
    </p:spTree>
    <p:extLst>
      <p:ext uri="{BB962C8B-B14F-4D97-AF65-F5344CB8AC3E}">
        <p14:creationId xmlns:p14="http://schemas.microsoft.com/office/powerpoint/2010/main" val="86928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30DFA-7E60-2EC3-D730-F4F5D4B72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9E5C2-FF39-43A3-C958-9A524429E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49493-B8FB-0160-BCBD-679657A2ED4C}"/>
              </a:ext>
            </a:extLst>
          </p:cNvPr>
          <p:cNvSpPr>
            <a:spLocks noGrp="1"/>
          </p:cNvSpPr>
          <p:nvPr>
            <p:ph type="body" idx="1"/>
          </p:nvPr>
        </p:nvSpPr>
        <p:spPr/>
        <p:txBody>
          <a:bodyPr/>
          <a:lstStyle/>
          <a:p>
            <a:pPr marL="0" marR="0"/>
            <a:r>
              <a:rPr lang="en-US" sz="2800" b="0" i="0" dirty="0">
                <a:solidFill>
                  <a:srgbClr val="E3E3E3"/>
                </a:solidFill>
                <a:effectLst/>
                <a:latin typeface="Google Sans"/>
              </a:rPr>
              <a:t>In this case study, we will explore the challenges faced by the banking industry in 2017, specifically focusing on the Australian context. We will then delve into the reasons why ANZ Bank decided to implement Agile transformation and how it aimed to address the industry trends and internal needs. Finally, we will discuss how Agile principles helped ANZ mitigate the threats of intensified competition and digitization.</a:t>
            </a:r>
            <a:endParaRPr lang="en-US" sz="1800" dirty="0">
              <a:solidFill>
                <a:srgbClr val="0D0D0D"/>
              </a:solidFill>
              <a:effectLst/>
              <a:latin typeface="Calibri" panose="020F0502020204030204" pitchFamily="34"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B75F3B54-122A-B3CD-CEB7-07FDA0646FCC}"/>
              </a:ext>
            </a:extLst>
          </p:cNvPr>
          <p:cNvSpPr>
            <a:spLocks noGrp="1"/>
          </p:cNvSpPr>
          <p:nvPr>
            <p:ph type="sldNum" sz="quarter" idx="5"/>
          </p:nvPr>
        </p:nvSpPr>
        <p:spPr/>
        <p:txBody>
          <a:bodyPr/>
          <a:lstStyle/>
          <a:p>
            <a:fld id="{633E8E15-765C-0D4F-836A-CC046D048C06}" type="slidenum">
              <a:rPr lang="en-US" smtClean="0"/>
              <a:t>2</a:t>
            </a:fld>
            <a:endParaRPr lang="en-US"/>
          </a:p>
        </p:txBody>
      </p:sp>
    </p:spTree>
    <p:extLst>
      <p:ext uri="{BB962C8B-B14F-4D97-AF65-F5344CB8AC3E}">
        <p14:creationId xmlns:p14="http://schemas.microsoft.com/office/powerpoint/2010/main" val="1485143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1800" b="1" u="none"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As a CEO of ANZ, </a:t>
            </a:r>
            <a:r>
              <a:rPr lang="en-US" sz="2800" b="0" i="0">
                <a:solidFill>
                  <a:srgbClr val="0D0D0D"/>
                </a:solidFill>
                <a:effectLst/>
                <a:latin typeface="Söhne"/>
              </a:rPr>
              <a:t>Elliot's motivation for adopting agile at ANZ stemmed from external pressures, strategic goals, and his leadership style.</a:t>
            </a:r>
            <a:endParaRPr lang="en-US" sz="2800" b="0" i="0">
              <a:solidFill>
                <a:srgbClr val="1F1F1F"/>
              </a:solidFill>
              <a:effectLst/>
              <a:cs typeface="Times New Roman" panose="02020603050405020304" pitchFamily="18" charset="0"/>
            </a:endParaRPr>
          </a:p>
          <a:p>
            <a:endParaRPr lang="en-US" sz="1800" b="0" i="0">
              <a:solidFill>
                <a:srgbClr val="1F1F1F"/>
              </a:solidFill>
              <a:effectLs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solidFill>
                  <a:srgbClr val="0D0D0D"/>
                </a:solidFill>
                <a:effectLst/>
                <a:latin typeface="Söhne"/>
                <a:ea typeface="Times New Roman" panose="02020603050405020304" pitchFamily="18" charset="0"/>
                <a:cs typeface="Times New Roman" panose="02020603050405020304" pitchFamily="18" charset="0"/>
              </a:rPr>
              <a:t>Improving Efficiency and Delivery Speed:</a:t>
            </a:r>
            <a:endParaRPr lang="en-US" sz="1800" kern="100" dirty="0">
              <a:solidFill>
                <a:srgbClr val="0D0D0D"/>
              </a:solidFill>
              <a:effectLst/>
              <a:latin typeface="Aptos" panose="020B0004020202020204" pitchFamily="34" charset="0"/>
              <a:ea typeface="Aptos" panose="020B0004020202020204" pitchFamily="34" charset="0"/>
              <a:cs typeface="Times New Roman" panose="02020603050405020304" pitchFamily="18" charset="0"/>
            </a:endParaRPr>
          </a:p>
          <a:p>
            <a:pPr lvl="1" algn="l">
              <a:buFont typeface="Arial" panose="020B0604020202020204" pitchFamily="34" charset="0"/>
              <a:buChar char="•"/>
            </a:pPr>
            <a:r>
              <a:rPr lang="en-US" b="0" i="0" dirty="0">
                <a:solidFill>
                  <a:srgbClr val="0D0D0D"/>
                </a:solidFill>
                <a:effectLst/>
                <a:latin typeface="Söhne"/>
              </a:rPr>
              <a:t>Elliot recognized the </a:t>
            </a:r>
            <a:r>
              <a:rPr lang="en-US" b="1" i="0">
                <a:solidFill>
                  <a:srgbClr val="0D0D0D"/>
                </a:solidFill>
                <a:effectLst/>
                <a:latin typeface="Söhne"/>
              </a:rPr>
              <a:t>need for faster product and service delivery</a:t>
            </a:r>
            <a:r>
              <a:rPr lang="en-US" b="0" i="0" dirty="0">
                <a:solidFill>
                  <a:srgbClr val="0D0D0D"/>
                </a:solidFill>
                <a:effectLst/>
                <a:latin typeface="Söhne"/>
              </a:rPr>
              <a:t>.</a:t>
            </a:r>
            <a:endParaRPr lang="en-US" b="0" i="0">
              <a:solidFill>
                <a:srgbClr val="0D0D0D"/>
              </a:solidFill>
              <a:effectLst/>
              <a:latin typeface="Söhne"/>
            </a:endParaRPr>
          </a:p>
          <a:p>
            <a:pPr lvl="1" algn="l">
              <a:buFont typeface="Arial" panose="020B0604020202020204" pitchFamily="34" charset="0"/>
              <a:buChar char="•"/>
            </a:pPr>
            <a:r>
              <a:rPr lang="en-US" b="1" i="0">
                <a:solidFill>
                  <a:srgbClr val="0D0D0D"/>
                </a:solidFill>
                <a:effectLst/>
                <a:latin typeface="Söhne"/>
              </a:rPr>
              <a:t>To target slow product development cycles and cumbersome approval processes</a:t>
            </a:r>
            <a:r>
              <a:rPr lang="en-US" b="0" i="0" dirty="0">
                <a:solidFill>
                  <a:srgbClr val="0D0D0D"/>
                </a:solidFill>
                <a:effectLst/>
                <a:latin typeface="Söhne"/>
              </a:rPr>
              <a:t>.</a:t>
            </a:r>
            <a:endParaRPr lang="en-US" b="0" i="0">
              <a:solidFill>
                <a:srgbClr val="0D0D0D"/>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Streamlining aimed to stay ahead of market demands and competition.</a:t>
            </a:r>
            <a:endParaRPr lang="en-US" b="0" i="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0" dirty="0">
                <a:solidFill>
                  <a:srgbClr val="0D0D0D"/>
                </a:solidFill>
                <a:effectLst/>
                <a:latin typeface="Söhne"/>
                <a:ea typeface="Times New Roman" panose="02020603050405020304" pitchFamily="18" charset="0"/>
                <a:cs typeface="Times New Roman" panose="02020603050405020304" pitchFamily="18" charset="0"/>
              </a:rPr>
              <a:t>Enhancing Customer Experience:</a:t>
            </a:r>
            <a:endParaRPr lang="en-US" b="0" i="0" dirty="0">
              <a:solidFill>
                <a:srgbClr val="0D0D0D"/>
              </a:solidFill>
              <a:effectLst/>
              <a:latin typeface="Söhne"/>
            </a:endParaRPr>
          </a:p>
          <a:p>
            <a:pPr lvl="1" algn="l">
              <a:buFont typeface="Arial" panose="020B0604020202020204" pitchFamily="34" charset="0"/>
              <a:buChar char="•"/>
            </a:pPr>
            <a:r>
              <a:rPr lang="en-US" b="0" i="0" dirty="0">
                <a:solidFill>
                  <a:srgbClr val="000000"/>
                </a:solidFill>
                <a:effectLst/>
                <a:latin typeface="Söhne"/>
              </a:rPr>
              <a:t>Elliot </a:t>
            </a:r>
            <a:r>
              <a:rPr lang="en-US" b="1" i="0">
                <a:solidFill>
                  <a:srgbClr val="000000"/>
                </a:solidFill>
                <a:effectLst/>
                <a:latin typeface="Söhne"/>
              </a:rPr>
              <a:t>stressed the importance of customer-centricity </a:t>
            </a:r>
            <a:r>
              <a:rPr lang="en-US" b="0" i="0" dirty="0">
                <a:solidFill>
                  <a:srgbClr val="000000"/>
                </a:solidFill>
                <a:effectLst/>
                <a:latin typeface="Söhne"/>
              </a:rPr>
              <a:t>at ANZ.</a:t>
            </a:r>
            <a:endParaRPr lang="en-US" b="0" i="0">
              <a:solidFill>
                <a:srgbClr val="000000"/>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To </a:t>
            </a:r>
            <a:r>
              <a:rPr lang="en-US" b="1" i="0">
                <a:solidFill>
                  <a:srgbClr val="0D0D0D"/>
                </a:solidFill>
                <a:effectLst/>
                <a:latin typeface="Söhne"/>
              </a:rPr>
              <a:t>address </a:t>
            </a:r>
            <a:r>
              <a:rPr lang="en-US" b="1" i="0">
                <a:solidFill>
                  <a:srgbClr val="000000"/>
                </a:solidFill>
                <a:effectLst/>
                <a:latin typeface="Söhne"/>
              </a:rPr>
              <a:t>challenges like lack of personalization and inconsistent service quality.</a:t>
            </a:r>
          </a:p>
          <a:p>
            <a:pPr lvl="1" algn="l">
              <a:buFont typeface="Arial" panose="020B0604020202020204" pitchFamily="34" charset="0"/>
              <a:buChar char="•"/>
            </a:pPr>
            <a:r>
              <a:rPr lang="en-US" b="0" i="0" dirty="0">
                <a:solidFill>
                  <a:srgbClr val="000000"/>
                </a:solidFill>
                <a:effectLst/>
                <a:latin typeface="Söhne"/>
              </a:rPr>
              <a:t>Prioritized customer experience to foster lasting relationships and loyalty.</a:t>
            </a:r>
            <a:endParaRPr lang="en-US" b="0" i="0">
              <a:solidFill>
                <a:srgbClr val="000000"/>
              </a:solidFill>
              <a:effectLst/>
              <a:latin typeface="Söhne"/>
            </a:endParaRPr>
          </a:p>
          <a:p>
            <a:pPr algn="l">
              <a:buFont typeface="Arial" panose="020B0604020202020204" pitchFamily="34" charset="0"/>
              <a:buNone/>
            </a:pPr>
            <a:r>
              <a:rPr lang="en-US" sz="1800" b="1" kern="0" dirty="0">
                <a:solidFill>
                  <a:srgbClr val="0D0D0D"/>
                </a:solidFill>
                <a:effectLst/>
                <a:latin typeface="Söhne"/>
                <a:ea typeface="Times New Roman" panose="02020603050405020304" pitchFamily="18" charset="0"/>
                <a:cs typeface="Times New Roman" panose="02020603050405020304" pitchFamily="18" charset="0"/>
              </a:rPr>
              <a:t>Empowering and Engaging Employees</a:t>
            </a:r>
            <a:r>
              <a:rPr lang="en-US" sz="1800" b="0" i="0" kern="0" dirty="0">
                <a:solidFill>
                  <a:srgbClr val="000000"/>
                </a:solidFill>
                <a:effectLst/>
                <a:latin typeface="Söhne"/>
                <a:ea typeface="Times New Roman" panose="02020603050405020304" pitchFamily="18" charset="0"/>
                <a:cs typeface="Times New Roman" panose="02020603050405020304" pitchFamily="18" charset="0"/>
              </a:rPr>
              <a:t>:</a:t>
            </a:r>
          </a:p>
          <a:p>
            <a:pPr lvl="1" algn="l">
              <a:buFont typeface="Arial" panose="020B0604020202020204" pitchFamily="34" charset="0"/>
              <a:buChar char="•"/>
            </a:pPr>
            <a:r>
              <a:rPr lang="en-US" b="0" i="0" dirty="0">
                <a:solidFill>
                  <a:srgbClr val="0D0D0D"/>
                </a:solidFill>
                <a:effectLst/>
                <a:latin typeface="Söhne"/>
              </a:rPr>
              <a:t>Elliot </a:t>
            </a:r>
            <a:r>
              <a:rPr lang="en-US" b="1" i="0">
                <a:solidFill>
                  <a:srgbClr val="0D0D0D"/>
                </a:solidFill>
                <a:effectLst/>
                <a:latin typeface="Söhne"/>
              </a:rPr>
              <a:t>prioritized empowering and engaging employees for agile transformation</a:t>
            </a:r>
            <a:r>
              <a:rPr lang="en-US" b="0" i="0" dirty="0">
                <a:solidFill>
                  <a:srgbClr val="0D0D0D"/>
                </a:solidFill>
                <a:effectLst/>
                <a:latin typeface="Söhne"/>
              </a:rPr>
              <a:t>.</a:t>
            </a:r>
            <a:endParaRPr lang="en-US" b="0" i="0">
              <a:solidFill>
                <a:srgbClr val="0D0D0D"/>
              </a:solidFill>
              <a:effectLst/>
              <a:latin typeface="Söhne"/>
            </a:endParaRPr>
          </a:p>
          <a:p>
            <a:pPr lvl="1" algn="l">
              <a:buFont typeface="Arial" panose="020B0604020202020204" pitchFamily="34" charset="0"/>
              <a:buChar char="•"/>
            </a:pPr>
            <a:r>
              <a:rPr lang="en-US" b="1" i="0">
                <a:solidFill>
                  <a:srgbClr val="0D0D0D"/>
                </a:solidFill>
                <a:effectLst/>
                <a:latin typeface="Söhne"/>
              </a:rPr>
              <a:t>To address issues like low morale and limited input opportunities</a:t>
            </a:r>
            <a:r>
              <a:rPr lang="en-US" b="0" i="0" dirty="0">
                <a:solidFill>
                  <a:srgbClr val="0D0D0D"/>
                </a:solidFill>
                <a:effectLst/>
                <a:latin typeface="Söhne"/>
              </a:rPr>
              <a:t>.</a:t>
            </a:r>
            <a:endParaRPr lang="en-US" b="0" i="0">
              <a:solidFill>
                <a:srgbClr val="0D0D0D"/>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ANZ aimed to foster empowerment and collaboration.</a:t>
            </a:r>
            <a:endParaRPr lang="en-US" b="0" i="0">
              <a:solidFill>
                <a:srgbClr val="0D0D0D"/>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Investing in employees to drive organizational success.</a:t>
            </a:r>
            <a:endParaRPr lang="en-US" b="0" i="0">
              <a:solidFill>
                <a:srgbClr val="0D0D0D"/>
              </a:solidFill>
              <a:effectLst/>
              <a:latin typeface="Söhne"/>
            </a:endParaRPr>
          </a:p>
          <a:p>
            <a:pPr algn="l">
              <a:buFont typeface="Arial" panose="020B0604020202020204" pitchFamily="34" charset="0"/>
              <a:buChar char="•"/>
            </a:pPr>
            <a:r>
              <a:rPr lang="en-US" sz="1800" b="1" kern="0" dirty="0">
                <a:solidFill>
                  <a:srgbClr val="0D0D0D"/>
                </a:solidFill>
                <a:effectLst/>
                <a:latin typeface="Söhne"/>
                <a:ea typeface="Times New Roman" panose="02020603050405020304" pitchFamily="18" charset="0"/>
                <a:cs typeface="Times New Roman" panose="02020603050405020304" pitchFamily="18" charset="0"/>
              </a:rPr>
              <a:t>Fostering Innovation and Adaptability</a:t>
            </a:r>
            <a:r>
              <a:rPr lang="en-US" sz="1800" b="0" i="0" kern="0" dirty="0">
                <a:solidFill>
                  <a:srgbClr val="0D0D0D"/>
                </a:solidFill>
                <a:effectLst/>
                <a:latin typeface="Söhne"/>
                <a:ea typeface="Times New Roman" panose="02020603050405020304" pitchFamily="18" charset="0"/>
                <a:cs typeface="Times New Roman" panose="02020603050405020304" pitchFamily="18" charset="0"/>
              </a:rPr>
              <a:t>:</a:t>
            </a:r>
          </a:p>
          <a:p>
            <a:pPr lvl="1" algn="l">
              <a:buFont typeface="Arial" panose="020B0604020202020204" pitchFamily="34" charset="0"/>
              <a:buChar char="•"/>
            </a:pPr>
            <a:r>
              <a:rPr lang="en-US" b="0" i="0" dirty="0">
                <a:solidFill>
                  <a:srgbClr val="0D0D0D"/>
                </a:solidFill>
                <a:effectLst/>
                <a:latin typeface="Söhne"/>
              </a:rPr>
              <a:t>Elliot </a:t>
            </a:r>
            <a:r>
              <a:rPr lang="en-US" b="1" i="0">
                <a:solidFill>
                  <a:srgbClr val="0D0D0D"/>
                </a:solidFill>
                <a:effectLst/>
                <a:latin typeface="Söhne"/>
              </a:rPr>
              <a:t>recognized the need for ANZ to embrace innovation and adaptability</a:t>
            </a:r>
            <a:r>
              <a:rPr lang="en-US" b="0" i="0" dirty="0">
                <a:solidFill>
                  <a:srgbClr val="0D0D0D"/>
                </a:solidFill>
                <a:effectLst/>
                <a:latin typeface="Söhne"/>
              </a:rPr>
              <a:t>.</a:t>
            </a:r>
            <a:endParaRPr lang="en-US" b="0" i="0">
              <a:solidFill>
                <a:srgbClr val="0D0D0D"/>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To address </a:t>
            </a:r>
            <a:r>
              <a:rPr lang="en-US" b="1" i="0">
                <a:solidFill>
                  <a:srgbClr val="0D0D0D"/>
                </a:solidFill>
                <a:effectLst/>
                <a:latin typeface="Söhne"/>
              </a:rPr>
              <a:t>challenges like resistance to change and slow adaptation to market trends.</a:t>
            </a:r>
          </a:p>
          <a:p>
            <a:pPr lvl="1" algn="l">
              <a:buFont typeface="Arial" panose="020B0604020202020204" pitchFamily="34" charset="0"/>
              <a:buChar char="•"/>
            </a:pPr>
            <a:r>
              <a:rPr lang="en-US" b="0" i="0" dirty="0">
                <a:solidFill>
                  <a:srgbClr val="0D0D0D"/>
                </a:solidFill>
                <a:effectLst/>
                <a:latin typeface="Söhne"/>
              </a:rPr>
              <a:t>ANZ aimed to foster a culture of innovation and agility.</a:t>
            </a:r>
            <a:endParaRPr lang="en-US" b="0" i="0">
              <a:solidFill>
                <a:srgbClr val="0D0D0D"/>
              </a:solidFill>
              <a:effectLst/>
              <a:latin typeface="Söhne"/>
            </a:endParaRPr>
          </a:p>
          <a:p>
            <a:pPr lvl="1" algn="l">
              <a:buFont typeface="Arial" panose="020B0604020202020204" pitchFamily="34" charset="0"/>
              <a:buChar char="•"/>
            </a:pPr>
            <a:r>
              <a:rPr lang="en-US" b="0" i="0" dirty="0">
                <a:solidFill>
                  <a:srgbClr val="0D0D0D"/>
                </a:solidFill>
                <a:effectLst/>
                <a:latin typeface="Söhne"/>
              </a:rPr>
              <a:t>Encouraging experimentation and embracing change to remain competitive.</a:t>
            </a:r>
            <a:endParaRPr lang="en-US" b="0" i="0">
              <a:solidFill>
                <a:srgbClr val="0D0D0D"/>
              </a:solidFill>
              <a:effectLst/>
              <a:latin typeface="Söhne"/>
            </a:endParaRPr>
          </a:p>
          <a:p>
            <a:pPr algn="l">
              <a:buFont typeface="Arial" panose="020B0604020202020204" pitchFamily="34" charset="0"/>
              <a:buNone/>
            </a:pPr>
            <a:endParaRPr lang="en-US" b="0" i="0">
              <a:solidFill>
                <a:srgbClr val="000000"/>
              </a:solidFill>
              <a:effectLst/>
              <a:latin typeface="Söhne"/>
            </a:endParaRPr>
          </a:p>
          <a:p>
            <a:r>
              <a:rPr lang="en-US" b="1" i="0">
                <a:solidFill>
                  <a:srgbClr val="1F1F1F"/>
                </a:solidFill>
                <a:effectLst/>
                <a:latin typeface="Google Sans"/>
              </a:rPr>
              <a:t>Overall, adopting agile practices provides a more flexible and adaptable framework, allowing organizations to respond to change quickly, deliver value sooner, and improve their overall efficiency and effectiveness.</a:t>
            </a:r>
            <a:br>
              <a:rPr lang="en-US" b="0" i="0">
                <a:solidFill>
                  <a:srgbClr val="000000"/>
                </a:solidFill>
                <a:effectLst/>
                <a:latin typeface="Söhne"/>
              </a:rPr>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FB025C6-F886-1C45-BA34-23FEC8735622}" type="slidenum">
              <a:rPr lang="en-US" smtClean="0"/>
              <a:t>13</a:t>
            </a:fld>
            <a:endParaRPr lang="en-US"/>
          </a:p>
        </p:txBody>
      </p:sp>
    </p:spTree>
    <p:extLst>
      <p:ext uri="{BB962C8B-B14F-4D97-AF65-F5344CB8AC3E}">
        <p14:creationId xmlns:p14="http://schemas.microsoft.com/office/powerpoint/2010/main" val="1518344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934EE-89DF-5494-F80D-85573C25D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94E26-45CF-BDD8-FEC3-C07045111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904B7-90E6-06BC-F567-A8EB874A2892}"/>
              </a:ext>
            </a:extLst>
          </p:cNvPr>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ANZ's Agile Transformation synergizes with its vision and objectives.</a:t>
            </a:r>
          </a:p>
          <a:p>
            <a:pPr algn="l">
              <a:buFont typeface="Arial" panose="020B0604020202020204" pitchFamily="34" charset="0"/>
              <a:buChar char="•"/>
            </a:pPr>
            <a:endParaRPr lang="en-US" b="0" i="0" dirty="0">
              <a:solidFill>
                <a:srgbClr val="0D0D0D"/>
              </a:solidFill>
              <a:effectLst/>
              <a:latin typeface="Söhne"/>
            </a:endParaRPr>
          </a:p>
          <a:p>
            <a:pPr algn="l"/>
            <a:r>
              <a:rPr lang="en-US" b="0" i="0">
                <a:solidFill>
                  <a:srgbClr val="0D0D0D"/>
                </a:solidFill>
                <a:effectLst/>
                <a:latin typeface="Söhne"/>
              </a:rPr>
              <a:t>Their vision is to become customer-centric, efficient, innovative, and adaptable, guided by core values: Integrity, Collaboration, Accountability, Respect, and Excellence (ICARE). Here's how </a:t>
            </a:r>
          </a:p>
          <a:p>
            <a:pPr algn="l"/>
            <a:endParaRPr lang="en-US" b="0" i="0">
              <a:solidFill>
                <a:srgbClr val="0D0D0D"/>
              </a:solidFill>
              <a:effectLst/>
              <a:latin typeface="Söhne"/>
            </a:endParaRPr>
          </a:p>
          <a:p>
            <a:pPr algn="l"/>
            <a:r>
              <a:rPr lang="en-US" b="1" i="0">
                <a:solidFill>
                  <a:srgbClr val="0D0D0D"/>
                </a:solidFill>
                <a:effectLst/>
                <a:latin typeface="Söhne"/>
              </a:rPr>
              <a:t>Agile practices align with ANZ's objectives:</a:t>
            </a:r>
          </a:p>
          <a:p>
            <a:pPr algn="l">
              <a:buFont typeface="Arial" panose="020B0604020202020204" pitchFamily="34" charset="0"/>
              <a:buChar char="•"/>
            </a:pPr>
            <a:r>
              <a:rPr lang="en-US" b="1" i="0">
                <a:solidFill>
                  <a:srgbClr val="0D0D0D"/>
                </a:solidFill>
                <a:effectLst/>
                <a:latin typeface="Söhne"/>
              </a:rPr>
              <a:t>Customer Centricity</a:t>
            </a:r>
            <a:r>
              <a:rPr lang="en-US" b="0" i="0">
                <a:solidFill>
                  <a:srgbClr val="0D0D0D"/>
                </a:solidFill>
                <a:effectLst/>
                <a:latin typeface="Söhne"/>
              </a:rPr>
              <a:t>: Agile allows for </a:t>
            </a:r>
            <a:r>
              <a:rPr lang="en-US" b="1" i="0">
                <a:solidFill>
                  <a:srgbClr val="0D0D0D"/>
                </a:solidFill>
                <a:effectLst/>
                <a:latin typeface="Söhne"/>
              </a:rPr>
              <a:t>continuous customer feedback loops</a:t>
            </a:r>
            <a:r>
              <a:rPr lang="en-US" b="0" i="0">
                <a:solidFill>
                  <a:srgbClr val="0D0D0D"/>
                </a:solidFill>
                <a:effectLst/>
                <a:latin typeface="Söhne"/>
              </a:rPr>
              <a:t>, shaping products and </a:t>
            </a:r>
            <a:r>
              <a:rPr lang="en-US" b="0" i="0" dirty="0">
                <a:solidFill>
                  <a:srgbClr val="0D0D0D"/>
                </a:solidFill>
                <a:effectLst/>
                <a:latin typeface="Söhne"/>
              </a:rPr>
              <a:t>services</a:t>
            </a:r>
            <a:r>
              <a:rPr lang="en-US" b="0" i="0">
                <a:solidFill>
                  <a:srgbClr val="0D0D0D"/>
                </a:solidFill>
                <a:effectLst/>
                <a:latin typeface="Söhne"/>
              </a:rPr>
              <a:t> to meet customer needs.</a:t>
            </a:r>
          </a:p>
          <a:p>
            <a:pPr algn="l">
              <a:buFont typeface="Arial" panose="020B0604020202020204" pitchFamily="34" charset="0"/>
              <a:buChar char="•"/>
            </a:pPr>
            <a:r>
              <a:rPr lang="en-US" b="1" i="0">
                <a:solidFill>
                  <a:srgbClr val="0D0D0D"/>
                </a:solidFill>
                <a:effectLst/>
                <a:latin typeface="Söhne"/>
              </a:rPr>
              <a:t>Sustainable Growth: </a:t>
            </a:r>
            <a:r>
              <a:rPr lang="en-US" b="0" i="0">
                <a:solidFill>
                  <a:srgbClr val="0D0D0D"/>
                </a:solidFill>
                <a:effectLst/>
                <a:latin typeface="Söhne"/>
              </a:rPr>
              <a:t>Agile </a:t>
            </a:r>
            <a:r>
              <a:rPr lang="en-US" b="1" i="0">
                <a:solidFill>
                  <a:srgbClr val="0D0D0D"/>
                </a:solidFill>
                <a:effectLst/>
                <a:latin typeface="Söhne"/>
              </a:rPr>
              <a:t>promotes data-driven decision-making</a:t>
            </a:r>
            <a:r>
              <a:rPr lang="en-US" b="0" i="0">
                <a:solidFill>
                  <a:srgbClr val="0D0D0D"/>
                </a:solidFill>
                <a:effectLst/>
                <a:latin typeface="Söhne"/>
              </a:rPr>
              <a:t>, enabling </a:t>
            </a:r>
            <a:r>
              <a:rPr lang="en-US" b="1" i="0">
                <a:solidFill>
                  <a:srgbClr val="0D0D0D"/>
                </a:solidFill>
                <a:effectLst/>
                <a:latin typeface="Söhne"/>
              </a:rPr>
              <a:t>ANZ to adapt quickly to market changes.</a:t>
            </a:r>
          </a:p>
          <a:p>
            <a:pPr algn="l">
              <a:buFont typeface="Arial" panose="020B0604020202020204" pitchFamily="34" charset="0"/>
              <a:buChar char="•"/>
            </a:pPr>
            <a:r>
              <a:rPr lang="en-US" b="1" i="0">
                <a:solidFill>
                  <a:srgbClr val="0D0D0D"/>
                </a:solidFill>
                <a:effectLst/>
                <a:latin typeface="Söhne"/>
              </a:rPr>
              <a:t>Innovation &amp; Agility</a:t>
            </a:r>
            <a:r>
              <a:rPr lang="en-US" b="0" i="0">
                <a:solidFill>
                  <a:srgbClr val="0D0D0D"/>
                </a:solidFill>
                <a:effectLst/>
                <a:latin typeface="Söhne"/>
              </a:rPr>
              <a:t>: Agile fosters a culture of innovation and responsiveness through short development cycles and experimentation.</a:t>
            </a:r>
          </a:p>
          <a:p>
            <a:pPr algn="l">
              <a:buFont typeface="Arial" panose="020B0604020202020204" pitchFamily="34" charset="0"/>
              <a:buChar char="•"/>
            </a:pPr>
            <a:r>
              <a:rPr lang="en-US" b="1" i="0">
                <a:solidFill>
                  <a:srgbClr val="0D0D0D"/>
                </a:solidFill>
                <a:effectLst/>
                <a:latin typeface="Söhne"/>
              </a:rPr>
              <a:t>Building a Diverse and Inclusive Workforce</a:t>
            </a:r>
            <a:r>
              <a:rPr lang="en-US" b="0" i="0">
                <a:solidFill>
                  <a:srgbClr val="0D0D0D"/>
                </a:solidFill>
                <a:effectLst/>
                <a:latin typeface="Söhne"/>
              </a:rPr>
              <a:t>: Agile encourages </a:t>
            </a:r>
            <a:r>
              <a:rPr lang="en-US" b="1" i="0">
                <a:solidFill>
                  <a:srgbClr val="0D0D0D"/>
                </a:solidFill>
                <a:effectLst/>
                <a:latin typeface="Söhne"/>
              </a:rPr>
              <a:t>collaboration</a:t>
            </a:r>
            <a:r>
              <a:rPr lang="en-US" b="0" i="0" dirty="0">
                <a:solidFill>
                  <a:srgbClr val="0D0D0D"/>
                </a:solidFill>
                <a:effectLst/>
                <a:latin typeface="Söhne"/>
              </a:rPr>
              <a:t>, </a:t>
            </a:r>
            <a:r>
              <a:rPr lang="en-US" b="1" i="0">
                <a:solidFill>
                  <a:srgbClr val="0D0D0D"/>
                </a:solidFill>
                <a:effectLst/>
                <a:latin typeface="Söhne"/>
              </a:rPr>
              <a:t>aligning with ANZ's commitment to diversity and inclusion by leveraging </a:t>
            </a:r>
            <a:r>
              <a:rPr lang="en-US" b="0" i="0">
                <a:solidFill>
                  <a:srgbClr val="0D0D0D"/>
                </a:solidFill>
                <a:effectLst/>
                <a:latin typeface="Söhne"/>
              </a:rPr>
              <a:t>the strengths of diverse perspectives</a:t>
            </a:r>
            <a:r>
              <a:rPr lang="en-US" b="0" i="0" dirty="0">
                <a:solidFill>
                  <a:srgbClr val="0D0D0D"/>
                </a:solidFill>
                <a:effectLst/>
                <a:latin typeface="Söhne"/>
              </a:rPr>
              <a:t>.</a:t>
            </a:r>
          </a:p>
          <a:p>
            <a:endParaRPr lang="en-US" dirty="0"/>
          </a:p>
        </p:txBody>
      </p:sp>
      <p:sp>
        <p:nvSpPr>
          <p:cNvPr id="4" name="Slide Number Placeholder 3">
            <a:extLst>
              <a:ext uri="{FF2B5EF4-FFF2-40B4-BE49-F238E27FC236}">
                <a16:creationId xmlns:a16="http://schemas.microsoft.com/office/drawing/2014/main" id="{CFC767E7-8DA2-9C49-0575-612B7D3010E5}"/>
              </a:ext>
            </a:extLst>
          </p:cNvPr>
          <p:cNvSpPr>
            <a:spLocks noGrp="1"/>
          </p:cNvSpPr>
          <p:nvPr>
            <p:ph type="sldNum" sz="quarter" idx="5"/>
          </p:nvPr>
        </p:nvSpPr>
        <p:spPr/>
        <p:txBody>
          <a:bodyPr/>
          <a:lstStyle/>
          <a:p>
            <a:fld id="{AFB025C6-F886-1C45-BA34-23FEC8735622}" type="slidenum">
              <a:rPr lang="en-US" smtClean="0"/>
              <a:t>14</a:t>
            </a:fld>
            <a:endParaRPr lang="en-US"/>
          </a:p>
        </p:txBody>
      </p:sp>
    </p:spTree>
    <p:extLst>
      <p:ext uri="{BB962C8B-B14F-4D97-AF65-F5344CB8AC3E}">
        <p14:creationId xmlns:p14="http://schemas.microsoft.com/office/powerpoint/2010/main" val="239058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E4107-93F3-9160-8408-1E9E21A16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A20BB-DFA2-4CB7-FA9A-E2A97CB5C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8DBE4-DF85-D7A9-6646-C566CA07C3A5}"/>
              </a:ext>
            </a:extLst>
          </p:cNvPr>
          <p:cNvSpPr>
            <a:spLocks noGrp="1"/>
          </p:cNvSpPr>
          <p:nvPr>
            <p:ph type="body" idx="1"/>
          </p:nvPr>
        </p:nvSpPr>
        <p:spPr/>
        <p:txBody>
          <a:bodyPr/>
          <a:lstStyle/>
          <a:p>
            <a:r>
              <a:rPr lang="en-US" dirty="0"/>
              <a:t>Let's talk about some specific challenges organization faced and how Agile principles helped to overcome them.</a:t>
            </a:r>
          </a:p>
          <a:p>
            <a:r>
              <a:rPr lang="en-US" dirty="0"/>
              <a:t>Beginning with Leadership challenges,</a:t>
            </a:r>
          </a:p>
          <a:p>
            <a:r>
              <a:rPr lang="en-US" dirty="0"/>
              <a:t>  Lack of Adaptive Leadership had a big impact</a:t>
            </a:r>
          </a:p>
          <a:p>
            <a:r>
              <a:rPr lang="en-US" dirty="0"/>
              <a:t>In today's fast-changing world, we need leaders who can change with the times. Leaders shouldn't always be strict; they should guide their teams and be ready to adapt</a:t>
            </a:r>
          </a:p>
          <a:p>
            <a:r>
              <a:rPr lang="en-US" dirty="0"/>
              <a:t>Agile Leadership is like having leaders who are also coaches. They empower teams, work together, and adjust to new situations. It's about unlocking the potential in everyone.</a:t>
            </a:r>
          </a:p>
          <a:p>
            <a:r>
              <a:rPr lang="en-US" dirty="0"/>
              <a:t>Leaders working alone can stop good communication. It's like having separate groups that don't talk to each other</a:t>
            </a:r>
          </a:p>
          <a:p>
            <a:r>
              <a:rPr lang="en-US" dirty="0"/>
              <a:t>Agile brings people from different groups together. Leaders work with everyone, and this helps communication and makes sure everyone is working toward the same goal</a:t>
            </a:r>
          </a:p>
        </p:txBody>
      </p:sp>
      <p:sp>
        <p:nvSpPr>
          <p:cNvPr id="4" name="Slide Number Placeholder 3">
            <a:extLst>
              <a:ext uri="{FF2B5EF4-FFF2-40B4-BE49-F238E27FC236}">
                <a16:creationId xmlns:a16="http://schemas.microsoft.com/office/drawing/2014/main" id="{74536135-5E9F-1241-EE2D-676DD4432FF2}"/>
              </a:ext>
            </a:extLst>
          </p:cNvPr>
          <p:cNvSpPr>
            <a:spLocks noGrp="1"/>
          </p:cNvSpPr>
          <p:nvPr>
            <p:ph type="sldNum" sz="quarter" idx="5"/>
          </p:nvPr>
        </p:nvSpPr>
        <p:spPr/>
        <p:txBody>
          <a:bodyPr/>
          <a:lstStyle/>
          <a:p>
            <a:fld id="{AFB025C6-F886-1C45-BA34-23FEC8735622}" type="slidenum">
              <a:rPr lang="en-US" smtClean="0"/>
              <a:t>16</a:t>
            </a:fld>
            <a:endParaRPr lang="en-US"/>
          </a:p>
        </p:txBody>
      </p:sp>
    </p:spTree>
    <p:extLst>
      <p:ext uri="{BB962C8B-B14F-4D97-AF65-F5344CB8AC3E}">
        <p14:creationId xmlns:p14="http://schemas.microsoft.com/office/powerpoint/2010/main" val="1763567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3A98-175F-E669-BEB1-E7E3DB0ED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385CB-2FB3-8BE5-84C3-4D473C37B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96B80-E8AB-2E39-9EE3-344B57517B99}"/>
              </a:ext>
            </a:extLst>
          </p:cNvPr>
          <p:cNvSpPr>
            <a:spLocks noGrp="1"/>
          </p:cNvSpPr>
          <p:nvPr>
            <p:ph type="body" idx="1"/>
          </p:nvPr>
        </p:nvSpPr>
        <p:spPr/>
        <p:txBody>
          <a:bodyPr/>
          <a:lstStyle/>
          <a:p>
            <a:r>
              <a:rPr lang="en-US" dirty="0"/>
              <a:t>Traditional decision-making can be super slow, making it hard for the company to react quickly.</a:t>
            </a:r>
          </a:p>
          <a:p>
            <a:endParaRPr lang="en-US" dirty="0"/>
          </a:p>
          <a:p>
            <a:r>
              <a:rPr lang="en-US" dirty="0"/>
              <a:t>Agile lets teams with different skills make decisions on their own. This speeds things up because decisions don't have to go through lots of people. The company can be quicker at handling changes.</a:t>
            </a:r>
          </a:p>
          <a:p>
            <a:endParaRPr lang="en-US" dirty="0"/>
          </a:p>
          <a:p>
            <a:r>
              <a:rPr lang="en-US" dirty="0"/>
              <a:t>Again </a:t>
            </a:r>
            <a:r>
              <a:rPr lang="en-US"/>
              <a:t>there was </a:t>
            </a:r>
            <a:r>
              <a:rPr lang="en-US" dirty="0"/>
              <a:t>Lack of Transparency in Decision-Making</a:t>
            </a:r>
          </a:p>
          <a:p>
            <a:endParaRPr lang="en-US" dirty="0"/>
          </a:p>
          <a:p>
            <a:r>
              <a:rPr lang="en-US" dirty="0"/>
              <a:t>Imagine if decisions are made in secret. That makes people confused and frustrated because they don't know why things are happening.</a:t>
            </a:r>
          </a:p>
          <a:p>
            <a:endParaRPr lang="en-US" dirty="0"/>
          </a:p>
          <a:p>
            <a:r>
              <a:rPr lang="en-US" dirty="0"/>
              <a:t>Agile has simple practices like daily check-ins and meetings where everyone talks openly. This helps everyone understand why decisions are made and what they mean.</a:t>
            </a:r>
          </a:p>
        </p:txBody>
      </p:sp>
      <p:sp>
        <p:nvSpPr>
          <p:cNvPr id="4" name="Slide Number Placeholder 3">
            <a:extLst>
              <a:ext uri="{FF2B5EF4-FFF2-40B4-BE49-F238E27FC236}">
                <a16:creationId xmlns:a16="http://schemas.microsoft.com/office/drawing/2014/main" id="{F431F18C-FB9F-DCF5-4D5E-E5431603A6ED}"/>
              </a:ext>
            </a:extLst>
          </p:cNvPr>
          <p:cNvSpPr>
            <a:spLocks noGrp="1"/>
          </p:cNvSpPr>
          <p:nvPr>
            <p:ph type="sldNum" sz="quarter" idx="5"/>
          </p:nvPr>
        </p:nvSpPr>
        <p:spPr/>
        <p:txBody>
          <a:bodyPr/>
          <a:lstStyle/>
          <a:p>
            <a:fld id="{AFB025C6-F886-1C45-BA34-23FEC8735622}" type="slidenum">
              <a:rPr lang="en-US" smtClean="0"/>
              <a:t>17</a:t>
            </a:fld>
            <a:endParaRPr lang="en-US"/>
          </a:p>
        </p:txBody>
      </p:sp>
    </p:spTree>
    <p:extLst>
      <p:ext uri="{BB962C8B-B14F-4D97-AF65-F5344CB8AC3E}">
        <p14:creationId xmlns:p14="http://schemas.microsoft.com/office/powerpoint/2010/main" val="235096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E3280-F5B6-BD3E-6652-B8FC65760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85F5F-1A98-66ED-9F21-AFF9711F9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DD698-B5E6-601A-EA76-516A6673687F}"/>
              </a:ext>
            </a:extLst>
          </p:cNvPr>
          <p:cNvSpPr>
            <a:spLocks noGrp="1"/>
          </p:cNvSpPr>
          <p:nvPr>
            <p:ph type="body" idx="1"/>
          </p:nvPr>
        </p:nvSpPr>
        <p:spPr/>
        <p:txBody>
          <a:bodyPr/>
          <a:lstStyle/>
          <a:p>
            <a:r>
              <a:rPr lang="en-US" dirty="0"/>
              <a:t>we'll explore some common strategic challenges and how Agile principles can help us develop strategies that are adaptable and customer-focused.</a:t>
            </a:r>
          </a:p>
          <a:p>
            <a:r>
              <a:rPr lang="en-US" dirty="0"/>
              <a:t>Think of a big plan that's stuck and not changing. </a:t>
            </a:r>
          </a:p>
          <a:p>
            <a:endParaRPr lang="en-US" dirty="0"/>
          </a:p>
          <a:p>
            <a:r>
              <a:rPr lang="en-US" dirty="0"/>
              <a:t>Traditional plans can be too strict, not ready for what's happening now.</a:t>
            </a:r>
          </a:p>
          <a:p>
            <a:r>
              <a:rPr lang="en-US" dirty="0"/>
              <a:t>Agile makes plans in smaller pieces. We change them based on what's happening. This keeps our plans up to date and ready for anything.</a:t>
            </a:r>
          </a:p>
          <a:p>
            <a:endParaRPr lang="en-US" dirty="0"/>
          </a:p>
          <a:p>
            <a:pPr algn="l"/>
            <a:r>
              <a:rPr lang="en-US" b="0" i="0" dirty="0">
                <a:solidFill>
                  <a:srgbClr val="0D0D0D"/>
                </a:solidFill>
                <a:effectLst/>
                <a:latin typeface="Söhne"/>
              </a:rPr>
              <a:t>Markets move fast, and plans need to move too. Some plans can't change quickly when they need to.</a:t>
            </a:r>
          </a:p>
          <a:p>
            <a:pPr algn="l"/>
            <a:r>
              <a:rPr lang="en-US" b="0" i="0" dirty="0">
                <a:solidFill>
                  <a:srgbClr val="0D0D0D"/>
                </a:solidFill>
                <a:effectLst/>
                <a:latin typeface="Söhne"/>
              </a:rPr>
              <a:t>Agile lets us change plans fast. We check our progress often and change plans based on what's happening. Change is good, and we're ready for it</a:t>
            </a:r>
          </a:p>
          <a:p>
            <a:endParaRPr lang="en-US" dirty="0"/>
          </a:p>
          <a:p>
            <a:r>
              <a:rPr lang="en-US" dirty="0"/>
              <a:t>Customers are super important, but sometimes plans forget about them. Plans focus too much on how we work inside the company.</a:t>
            </a:r>
          </a:p>
          <a:p>
            <a:r>
              <a:rPr lang="en-US" dirty="0"/>
              <a:t>Agile always thinks about customers. We ask them what they want and make plans that help them. Our plans are all about giving value to our customers</a:t>
            </a:r>
          </a:p>
        </p:txBody>
      </p:sp>
      <p:sp>
        <p:nvSpPr>
          <p:cNvPr id="4" name="Slide Number Placeholder 3">
            <a:extLst>
              <a:ext uri="{FF2B5EF4-FFF2-40B4-BE49-F238E27FC236}">
                <a16:creationId xmlns:a16="http://schemas.microsoft.com/office/drawing/2014/main" id="{BF2F2DFD-49AE-BD3E-9781-9F366BB4218D}"/>
              </a:ext>
            </a:extLst>
          </p:cNvPr>
          <p:cNvSpPr>
            <a:spLocks noGrp="1"/>
          </p:cNvSpPr>
          <p:nvPr>
            <p:ph type="sldNum" sz="quarter" idx="5"/>
          </p:nvPr>
        </p:nvSpPr>
        <p:spPr/>
        <p:txBody>
          <a:bodyPr/>
          <a:lstStyle/>
          <a:p>
            <a:fld id="{AFB025C6-F886-1C45-BA34-23FEC8735622}" type="slidenum">
              <a:rPr lang="en-US" smtClean="0"/>
              <a:t>18</a:t>
            </a:fld>
            <a:endParaRPr lang="en-US"/>
          </a:p>
        </p:txBody>
      </p:sp>
    </p:spTree>
    <p:extLst>
      <p:ext uri="{BB962C8B-B14F-4D97-AF65-F5344CB8AC3E}">
        <p14:creationId xmlns:p14="http://schemas.microsoft.com/office/powerpoint/2010/main" val="342716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ANZ's agile transformation was characterized by the adoption of agile methodologies across its Australian business and technology divisions. ANZ's agile transformation adopted agile concepts such as sprints, squads, and tribes, aiming to create a less hierarchical and more collaborative environment.</a:t>
            </a: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20</a:t>
            </a:fld>
            <a:endParaRPr lang="en-US"/>
          </a:p>
        </p:txBody>
      </p:sp>
    </p:spTree>
    <p:extLst>
      <p:ext uri="{BB962C8B-B14F-4D97-AF65-F5344CB8AC3E}">
        <p14:creationId xmlns:p14="http://schemas.microsoft.com/office/powerpoint/2010/main" val="3596388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ANZ aimed to become a leader in responsiveness to changing customer needs, with the transformation facilitating quicker product introductions and adaptability to market and regulatory shifts.</a:t>
            </a:r>
          </a:p>
        </p:txBody>
      </p:sp>
      <p:sp>
        <p:nvSpPr>
          <p:cNvPr id="4" name="Slide Number Placeholder 3"/>
          <p:cNvSpPr>
            <a:spLocks noGrp="1"/>
          </p:cNvSpPr>
          <p:nvPr>
            <p:ph type="sldNum" sz="quarter" idx="5"/>
          </p:nvPr>
        </p:nvSpPr>
        <p:spPr/>
        <p:txBody>
          <a:bodyPr/>
          <a:lstStyle/>
          <a:p>
            <a:fld id="{633E8E15-765C-0D4F-836A-CC046D048C06}" type="slidenum">
              <a:rPr lang="en-US" smtClean="0"/>
              <a:t>21</a:t>
            </a:fld>
            <a:endParaRPr lang="en-US"/>
          </a:p>
        </p:txBody>
      </p:sp>
    </p:spTree>
    <p:extLst>
      <p:ext uri="{BB962C8B-B14F-4D97-AF65-F5344CB8AC3E}">
        <p14:creationId xmlns:p14="http://schemas.microsoft.com/office/powerpoint/2010/main" val="1189106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2018, they had already implemented agile methodologies to 9,000 employees and it resulted as a transition.</a:t>
            </a:r>
          </a:p>
          <a:p>
            <a:r>
              <a:rPr lang="en-US"/>
              <a:t>FY 2018/19 half-year profit decreased by 5%, which clearly showed negative impact. Due to which, the company had to take some necessary actions quickly. These financial results suggest that while the agile transformation initially seemed to contribute to a significant profit increase, the subsequent stagnation and decrease in profits indicate challenges in sustaining the momentum of the transformation's impact on financial performance.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22</a:t>
            </a:fld>
            <a:endParaRPr lang="en-US"/>
          </a:p>
        </p:txBody>
      </p:sp>
    </p:spTree>
    <p:extLst>
      <p:ext uri="{BB962C8B-B14F-4D97-AF65-F5344CB8AC3E}">
        <p14:creationId xmlns:p14="http://schemas.microsoft.com/office/powerpoint/2010/main" val="28048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effectiveness of these efforts in fully realizing the five trademarks of agile organizations (Strategy, Structure, Process, People, and Technology) may have been mixed, given the financial performance of ANZ showcasing negative impact by FY 2019, it was decided to pause rapid expansion. </a:t>
            </a:r>
          </a:p>
          <a:p>
            <a:r>
              <a:rPr lang="en-US">
                <a:ea typeface="Calibri"/>
                <a:cs typeface="Calibri"/>
              </a:rPr>
              <a:t>The established culture within the organization makes it difficult for employees in traditional roles to be enthusiastic about the shift to agile ways of working. They can hinder the transition efforts and in some cases may be resistant to change all together.</a:t>
            </a:r>
            <a:endParaRPr lang="en-US"/>
          </a:p>
          <a:p>
            <a:r>
              <a:rPr lang="en-US"/>
              <a:t>This suggests that while agile methodologies were implemented, there might have been gaps in fully integrating all aspects of agility into the organization's DNA. Having a clear set of goals and strategies to implement agile methods is key its success. If there isn't a proper roadmap laid out as to how it will be rolled out will lead to a slow scaling process.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23</a:t>
            </a:fld>
            <a:endParaRPr lang="en-US"/>
          </a:p>
        </p:txBody>
      </p:sp>
    </p:spTree>
    <p:extLst>
      <p:ext uri="{BB962C8B-B14F-4D97-AF65-F5344CB8AC3E}">
        <p14:creationId xmlns:p14="http://schemas.microsoft.com/office/powerpoint/2010/main" val="2180547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B7978-02B8-8C33-31C5-1EAE4FEC6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E6817-EEBC-47A2-5C60-6CF1532F2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B7C21-32E0-B50F-9B67-18C2D74463D7}"/>
              </a:ext>
            </a:extLst>
          </p:cNvPr>
          <p:cNvSpPr>
            <a:spLocks noGrp="1"/>
          </p:cNvSpPr>
          <p:nvPr>
            <p:ph type="body" idx="1"/>
          </p:nvPr>
        </p:nvSpPr>
        <p:spPr/>
        <p:txBody>
          <a:bodyPr/>
          <a:lstStyle/>
          <a:p>
            <a:r>
              <a:rPr lang="en-US"/>
              <a:t>ANZ is currently stuck between a rock and a hard place as the banking sector is rapidly changing due to all the technological innovations that have come into play and have been adopted by the masses at an unexpected rate, and for companies that are as old as ANZ it becomes difficult for them to adapt to an ever-changing world. Difficult, but not impossible – here are some of the challenges ANZ faces in their attempts to switch to an agile way of working.</a:t>
            </a:r>
          </a:p>
          <a:p>
            <a:endParaRPr lang="en-US">
              <a:cs typeface="Calibri"/>
            </a:endParaRPr>
          </a:p>
        </p:txBody>
      </p:sp>
      <p:sp>
        <p:nvSpPr>
          <p:cNvPr id="4" name="Slide Number Placeholder 3">
            <a:extLst>
              <a:ext uri="{FF2B5EF4-FFF2-40B4-BE49-F238E27FC236}">
                <a16:creationId xmlns:a16="http://schemas.microsoft.com/office/drawing/2014/main" id="{73B43652-6BAA-9A31-4B59-9245E803CA31}"/>
              </a:ext>
            </a:extLst>
          </p:cNvPr>
          <p:cNvSpPr>
            <a:spLocks noGrp="1"/>
          </p:cNvSpPr>
          <p:nvPr>
            <p:ph type="sldNum" sz="quarter" idx="5"/>
          </p:nvPr>
        </p:nvSpPr>
        <p:spPr/>
        <p:txBody>
          <a:bodyPr/>
          <a:lstStyle/>
          <a:p>
            <a:fld id="{633E8E15-765C-0D4F-836A-CC046D048C06}" type="slidenum">
              <a:rPr lang="en-US" smtClean="0"/>
              <a:t>25</a:t>
            </a:fld>
            <a:endParaRPr lang="en-US"/>
          </a:p>
        </p:txBody>
      </p:sp>
    </p:spTree>
    <p:extLst>
      <p:ext uri="{BB962C8B-B14F-4D97-AF65-F5344CB8AC3E}">
        <p14:creationId xmlns:p14="http://schemas.microsoft.com/office/powerpoint/2010/main" val="126738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solidFill>
                <a:srgbClr val="0D0D0D"/>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3</a:t>
            </a:fld>
            <a:endParaRPr lang="en-US"/>
          </a:p>
        </p:txBody>
      </p:sp>
    </p:spTree>
    <p:extLst>
      <p:ext uri="{BB962C8B-B14F-4D97-AF65-F5344CB8AC3E}">
        <p14:creationId xmlns:p14="http://schemas.microsoft.com/office/powerpoint/2010/main" val="361650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Empowered product teams are an essential part of the new world as they are focused on creating innovative products and solutions that are directed toward customer satisfaction, this also aligns with ANZ’s NWOW methodology as they want their agile squads to be focused on delivering value to their customers. </a:t>
            </a:r>
          </a:p>
          <a:p>
            <a:pPr algn="just"/>
            <a:r>
              <a:rPr lang="en-US" dirty="0"/>
              <a:t>These teams take ownership of the project and the product and dedicate their entire efforts to seeing that it is successful, the teams themselves are accountable for the success or failure of the project. However, for empowered teams to succeed they require the right tools and support to be fully effective to solve the issues are signed to them. They also need to be assigned to a team they can fully trust and a leader who can work in an agile team and can lead effectively.</a:t>
            </a:r>
          </a:p>
          <a:p>
            <a:endParaRPr lang="en-US" dirty="0">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26</a:t>
            </a:fld>
            <a:endParaRPr lang="en-US"/>
          </a:p>
        </p:txBody>
      </p:sp>
    </p:spTree>
    <p:extLst>
      <p:ext uri="{BB962C8B-B14F-4D97-AF65-F5344CB8AC3E}">
        <p14:creationId xmlns:p14="http://schemas.microsoft.com/office/powerpoint/2010/main" val="205014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Teams within the organization must be able to communicate and collaborate with each other easily to achieve a common goal. Cross functional teams increase the efficiency of a project as they can work with other departments and recognize problems before they reach the final stages of the project. These teams also have the potential to increase the innovative capability of the process and the product.</a:t>
            </a:r>
          </a:p>
          <a:p>
            <a:pPr algn="just"/>
            <a:r>
              <a:rPr lang="en-US" dirty="0"/>
              <a:t>Having a successful cross functional team requires that there be diversity withing the teams, ensure that they have a clear set goal in their minds, ensure that there isn’t a hierarchical mindset within teams, and make sure that there are a healthy and positive conflict resolution methodologies.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27</a:t>
            </a:fld>
            <a:endParaRPr lang="en-US"/>
          </a:p>
        </p:txBody>
      </p:sp>
    </p:spTree>
    <p:extLst>
      <p:ext uri="{BB962C8B-B14F-4D97-AF65-F5344CB8AC3E}">
        <p14:creationId xmlns:p14="http://schemas.microsoft.com/office/powerpoint/2010/main" val="211829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To have a complete makeover of traditional methodologies cannot be accomplished overnight or even after you layout a framework.  </a:t>
            </a:r>
          </a:p>
          <a:p>
            <a:pPr algn="just"/>
            <a:r>
              <a:rPr lang="en-US" dirty="0"/>
              <a:t>There needs to be a mindset within the organization where teams create, test, and if they fail, revise and rework. </a:t>
            </a:r>
          </a:p>
          <a:p>
            <a:pPr algn="just"/>
            <a:r>
              <a:rPr lang="en-US" dirty="0"/>
              <a:t>Having a constantly evolving culture and a team that is focused on improvement is the only way to ensure success with NWOW.</a:t>
            </a:r>
          </a:p>
          <a:p>
            <a:pPr algn="just"/>
            <a:r>
              <a:rPr lang="en-US" dirty="0"/>
              <a:t>Having an iterative process allows your organization to have increased efficiency and collaboration, better adaptability, is more cost effective as changes can be made earlier in the development process. </a:t>
            </a:r>
          </a:p>
          <a:p>
            <a:pPr algn="just"/>
            <a:r>
              <a:rPr lang="en-US" dirty="0"/>
              <a:t>Teams and projects can work parallel with each other to complete a project. </a:t>
            </a:r>
          </a:p>
          <a:p>
            <a:pPr algn="just"/>
            <a:r>
              <a:rPr lang="en-US" dirty="0"/>
              <a:t>As an iterative process constantly reviews and addresses the risks involved within a project, the project level risk is significantly reduced.</a:t>
            </a:r>
          </a:p>
          <a:p>
            <a:endParaRPr lang="en-US" dirty="0">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28</a:t>
            </a:fld>
            <a:endParaRPr lang="en-US"/>
          </a:p>
        </p:txBody>
      </p:sp>
    </p:spTree>
    <p:extLst>
      <p:ext uri="{BB962C8B-B14F-4D97-AF65-F5344CB8AC3E}">
        <p14:creationId xmlns:p14="http://schemas.microsoft.com/office/powerpoint/2010/main" val="396653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•ANZ should establish key performance indicators (KPIs) to measure the success of the agile transformation and regularly monitor progress against these metrics. </a:t>
            </a:r>
            <a:endParaRPr lang="en-US"/>
          </a:p>
          <a:p>
            <a:pPr algn="just"/>
            <a:r>
              <a:rPr lang="en-US" dirty="0"/>
              <a:t>•Elliot should be prepared to adjust the approach based on feedback and lessons learned along the way.</a:t>
            </a:r>
            <a:endParaRPr lang="en-US">
              <a:cs typeface="Calibri"/>
            </a:endParaRPr>
          </a:p>
          <a:p>
            <a:pPr algn="just"/>
            <a:r>
              <a:rPr lang="en-US" dirty="0"/>
              <a:t>•Lastly, it is important to have people and employees who can adapt to the NWOW methodology, and sometimes this can result in job losses for “the frozen middle”. This is a hard to have conversation but for the company to survive in the new world and adapt to the current trends, teams need to either be re-trained to be able to work within the new world order or they need to be let go so that the company can make way for the future workforce for whom adaptability and change is easier to take on.</a:t>
            </a:r>
            <a:endParaRPr lang="en-US">
              <a:cs typeface="Calibri"/>
            </a:endParaRPr>
          </a:p>
          <a:p>
            <a:pPr algn="just"/>
            <a:r>
              <a:rPr lang="en-US" dirty="0"/>
              <a:t>I do believe ANZ should take their agile approach across borders and implement it internationally as these methodologies will be adapted by companies that are far younger and more eager to succeed and make their mark on the world than older and more well-established companies like ANZ.</a:t>
            </a:r>
            <a:endParaRPr lang="en-US">
              <a:cs typeface="Calibri"/>
            </a:endParaRPr>
          </a:p>
          <a:p>
            <a:r>
              <a:rPr lang="en-US" dirty="0"/>
              <a:t>CHANGE IS THE ONLY CONSTANT!</a:t>
            </a:r>
            <a:endParaRPr lang="en-US">
              <a:cs typeface="Calibri"/>
            </a:endParaRPr>
          </a:p>
          <a:p>
            <a:pPr algn="just"/>
            <a:r>
              <a:rPr lang="en-US" dirty="0"/>
              <a:t>•</a:t>
            </a:r>
            <a:endParaRPr lang="en-US">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33E8E15-765C-0D4F-836A-CC046D048C06}" type="slidenum">
              <a:rPr lang="en-US" smtClean="0"/>
              <a:t>29</a:t>
            </a:fld>
            <a:endParaRPr lang="en-US"/>
          </a:p>
        </p:txBody>
      </p:sp>
    </p:spTree>
    <p:extLst>
      <p:ext uri="{BB962C8B-B14F-4D97-AF65-F5344CB8AC3E}">
        <p14:creationId xmlns:p14="http://schemas.microsoft.com/office/powerpoint/2010/main" val="3470066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161BB-1DCC-C9F2-4DA3-77B308820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ED1A5-5836-B654-F636-0CCC290CD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AD9BB-8E64-682C-C0E5-DD22018B6139}"/>
              </a:ext>
            </a:extLst>
          </p:cNvPr>
          <p:cNvSpPr>
            <a:spLocks noGrp="1"/>
          </p:cNvSpPr>
          <p:nvPr>
            <p:ph type="body" idx="1"/>
          </p:nvPr>
        </p:nvSpPr>
        <p:spPr/>
        <p:txBody>
          <a:bodyPr/>
          <a:lstStyle/>
          <a:p>
            <a:pPr marL="0" marR="0"/>
            <a:r>
              <a:rPr lang="en-US" sz="2800" b="0" i="0" dirty="0">
                <a:solidFill>
                  <a:srgbClr val="E3E3E3"/>
                </a:solidFill>
                <a:effectLst/>
                <a:latin typeface="Google Sans"/>
              </a:rPr>
              <a:t>The year 2017 presented a complex landscape for the Australian banking industry. The emergence of Fintech companies disrupted the market with innovative offerings. Additionally, stricter regulations increased compliance burdens. Furthermore, customer expectations shifted towards more personalized and convenient banking experiences. Finally, the overall economic climate, with factors like low-interest rates and global uncertainties, added to the challenges faced by banks.</a:t>
            </a:r>
            <a:endParaRPr lang="en-US" sz="1800" dirty="0">
              <a:solidFill>
                <a:srgbClr val="0D0D0D"/>
              </a:solidFill>
              <a:effectLst/>
              <a:latin typeface="Calibri" panose="020F0502020204030204" pitchFamily="34"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5B95B928-FF4A-1E61-D5D7-2646EE0A7158}"/>
              </a:ext>
            </a:extLst>
          </p:cNvPr>
          <p:cNvSpPr>
            <a:spLocks noGrp="1"/>
          </p:cNvSpPr>
          <p:nvPr>
            <p:ph type="sldNum" sz="quarter" idx="5"/>
          </p:nvPr>
        </p:nvSpPr>
        <p:spPr/>
        <p:txBody>
          <a:bodyPr/>
          <a:lstStyle/>
          <a:p>
            <a:fld id="{633E8E15-765C-0D4F-836A-CC046D048C06}" type="slidenum">
              <a:rPr lang="en-US" smtClean="0"/>
              <a:t>31</a:t>
            </a:fld>
            <a:endParaRPr lang="en-US"/>
          </a:p>
        </p:txBody>
      </p:sp>
    </p:spTree>
    <p:extLst>
      <p:ext uri="{BB962C8B-B14F-4D97-AF65-F5344CB8AC3E}">
        <p14:creationId xmlns:p14="http://schemas.microsoft.com/office/powerpoint/2010/main" val="426557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3E8E15-765C-0D4F-836A-CC046D048C06}" type="slidenum">
              <a:rPr lang="en-US" smtClean="0"/>
              <a:t>5</a:t>
            </a:fld>
            <a:endParaRPr lang="en-US"/>
          </a:p>
        </p:txBody>
      </p:sp>
    </p:spTree>
    <p:extLst>
      <p:ext uri="{BB962C8B-B14F-4D97-AF65-F5344CB8AC3E}">
        <p14:creationId xmlns:p14="http://schemas.microsoft.com/office/powerpoint/2010/main" val="303332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Google Sans"/>
              </a:rPr>
              <a:t>ANZ Bank, as part of the "Big Four" in Australia, faced intense competition within the domestic market. These four major banks controlled a significant share of the market, making it challenging for ANZ to gain a significant edge. However, the competitive landscape also included regional banks, credit unions, and neobanks, which are entirely digital banks offering competitive rates and streamlined services. This diverse group of competitors presented ANZ with the need to constantly innovate and adapt to stay relevant in the market</a:t>
            </a:r>
            <a:endParaRPr lang="en-IN" dirty="0"/>
          </a:p>
        </p:txBody>
      </p:sp>
      <p:sp>
        <p:nvSpPr>
          <p:cNvPr id="4" name="Slide Number Placeholder 3"/>
          <p:cNvSpPr>
            <a:spLocks noGrp="1"/>
          </p:cNvSpPr>
          <p:nvPr>
            <p:ph type="sldNum" sz="quarter" idx="5"/>
          </p:nvPr>
        </p:nvSpPr>
        <p:spPr/>
        <p:txBody>
          <a:bodyPr/>
          <a:lstStyle/>
          <a:p>
            <a:fld id="{633E8E15-765C-0D4F-836A-CC046D048C06}" type="slidenum">
              <a:rPr lang="en-US" smtClean="0"/>
              <a:t>6</a:t>
            </a:fld>
            <a:endParaRPr lang="en-US"/>
          </a:p>
        </p:txBody>
      </p:sp>
    </p:spTree>
    <p:extLst>
      <p:ext uri="{BB962C8B-B14F-4D97-AF65-F5344CB8AC3E}">
        <p14:creationId xmlns:p14="http://schemas.microsoft.com/office/powerpoint/2010/main" val="248092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CCE22-8D4D-D54F-1045-20B4A5491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82022-1786-6CBF-3719-883167E4E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37427-EAFE-5A8B-E88E-279877991720}"/>
              </a:ext>
            </a:extLst>
          </p:cNvPr>
          <p:cNvSpPr>
            <a:spLocks noGrp="1"/>
          </p:cNvSpPr>
          <p:nvPr>
            <p:ph type="body" idx="1"/>
          </p:nvPr>
        </p:nvSpPr>
        <p:spPr/>
        <p:txBody>
          <a:bodyPr/>
          <a:lstStyle/>
          <a:p>
            <a:r>
              <a:rPr lang="en-IN"/>
              <a:t>At this point of stage; here are the few opportunities for ANZ to grab!</a:t>
            </a:r>
          </a:p>
          <a:p>
            <a:endParaRPr lang="en-IN"/>
          </a:p>
          <a:p>
            <a:r>
              <a:rPr lang="en-IN"/>
              <a:t>Addressing customer needs by effectively evolving with the market conditions – This helps in staying at the top of the market</a:t>
            </a:r>
          </a:p>
          <a:p>
            <a:r>
              <a:rPr lang="en-IN"/>
              <a:t>Keep innovating new products and services to meet customer needs</a:t>
            </a:r>
          </a:p>
          <a:p>
            <a:r>
              <a:rPr lang="en-IN"/>
              <a:t>Reduce the costs by enhancing the existing processes and gaining operational efficiencies</a:t>
            </a:r>
          </a:p>
          <a:p>
            <a:r>
              <a:rPr lang="en-IN"/>
              <a:t>Aim to be a customer centric organization</a:t>
            </a:r>
          </a:p>
          <a:p>
            <a:r>
              <a:rPr lang="en-IN"/>
              <a:t>Enhance collaboration and empower employees to drive innovation</a:t>
            </a:r>
            <a:endParaRPr lang="en-IN" dirty="0"/>
          </a:p>
        </p:txBody>
      </p:sp>
      <p:sp>
        <p:nvSpPr>
          <p:cNvPr id="4" name="Slide Number Placeholder 3">
            <a:extLst>
              <a:ext uri="{FF2B5EF4-FFF2-40B4-BE49-F238E27FC236}">
                <a16:creationId xmlns:a16="http://schemas.microsoft.com/office/drawing/2014/main" id="{43B4D5D1-5B09-1DB2-6788-776E5FECDF7D}"/>
              </a:ext>
            </a:extLst>
          </p:cNvPr>
          <p:cNvSpPr>
            <a:spLocks noGrp="1"/>
          </p:cNvSpPr>
          <p:nvPr>
            <p:ph type="sldNum" sz="quarter" idx="5"/>
          </p:nvPr>
        </p:nvSpPr>
        <p:spPr/>
        <p:txBody>
          <a:bodyPr/>
          <a:lstStyle/>
          <a:p>
            <a:fld id="{633E8E15-765C-0D4F-836A-CC046D048C06}" type="slidenum">
              <a:rPr lang="en-US" smtClean="0"/>
              <a:t>7</a:t>
            </a:fld>
            <a:endParaRPr lang="en-US"/>
          </a:p>
        </p:txBody>
      </p:sp>
    </p:spTree>
    <p:extLst>
      <p:ext uri="{BB962C8B-B14F-4D97-AF65-F5344CB8AC3E}">
        <p14:creationId xmlns:p14="http://schemas.microsoft.com/office/powerpoint/2010/main" val="346626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the threats faced by the organization at that point of time, ANZ’s implemented the following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rPr>
              <a:t>Agile Transformation for Speed and Innovation:  </a:t>
            </a:r>
            <a:endParaRPr lang="en-US" dirty="0">
              <a:solidFill>
                <a:schemeClr val="bg1"/>
              </a:solidFill>
            </a:endParaRPr>
          </a:p>
          <a:p>
            <a:r>
              <a:rPr lang="en-US" b="0" i="0" dirty="0">
                <a:solidFill>
                  <a:srgbClr val="0D0D0D"/>
                </a:solidFill>
                <a:effectLst/>
                <a:latin typeface="Söhne"/>
              </a:rPr>
              <a:t>Agile helped ANZ move fast when the market changed. They could bring out new things like products and services quicker than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chemeClr val="bg1"/>
                </a:solidFill>
              </a:rPr>
              <a:t>Customer-Centric Digital Solutions</a:t>
            </a:r>
            <a:endParaRPr lang="en-US" dirty="0">
              <a:solidFill>
                <a:schemeClr val="bg1"/>
              </a:solidFill>
            </a:endParaRPr>
          </a:p>
          <a:p>
            <a:r>
              <a:rPr lang="en-US" b="0" i="0" dirty="0">
                <a:solidFill>
                  <a:srgbClr val="0D0D0D"/>
                </a:solidFill>
                <a:effectLst/>
                <a:latin typeface="Söhne"/>
              </a:rPr>
              <a:t>ANZ made things easy for customers by putting money into digital apps and mobile banking. This helped them keep up with what customers wanted in the d</a:t>
            </a:r>
          </a:p>
          <a:p>
            <a:r>
              <a:rPr lang="en-US" b="0" i="0" dirty="0">
                <a:solidFill>
                  <a:srgbClr val="0D0D0D"/>
                </a:solidFill>
                <a:effectLst/>
                <a:latin typeface="Söhne"/>
              </a:rPr>
              <a:t>digital 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chemeClr val="bg1"/>
                </a:solidFill>
              </a:rPr>
              <a:t>Cross-Functional Agile Teams</a:t>
            </a: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organizational shift facilitated quicker decision-making and collaborative problem-solving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chemeClr val="bg1"/>
                </a:solidFill>
              </a:rPr>
              <a:t>Strategic Recognition of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strategic recognition allowed ANZ to apply agile methodologies selectively where they would be most effective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8</a:t>
            </a:fld>
            <a:endParaRPr lang="en-US"/>
          </a:p>
        </p:txBody>
      </p:sp>
    </p:spTree>
    <p:extLst>
      <p:ext uri="{BB962C8B-B14F-4D97-AF65-F5344CB8AC3E}">
        <p14:creationId xmlns:p14="http://schemas.microsoft.com/office/powerpoint/2010/main" val="65273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Google Sans"/>
              </a:rPr>
              <a:t>To answer the question effectively, let's </a:t>
            </a:r>
            <a:r>
              <a:rPr lang="en-US" b="1" i="0" dirty="0">
                <a:solidFill>
                  <a:srgbClr val="1F1F1F"/>
                </a:solidFill>
                <a:effectLst/>
                <a:latin typeface="Google Sans"/>
              </a:rPr>
              <a:t>decompose it into three key elements</a:t>
            </a:r>
            <a:r>
              <a:rPr lang="en-US" b="0" i="0" dirty="0">
                <a:solidFill>
                  <a:srgbClr val="1F1F1F"/>
                </a:solidFill>
                <a:effectLst/>
                <a:latin typeface="Google Sans"/>
              </a:rPr>
              <a:t>:</a:t>
            </a:r>
          </a:p>
          <a:p>
            <a:pPr algn="l"/>
            <a:endParaRPr lang="en-US" b="0" i="0" dirty="0">
              <a:solidFill>
                <a:srgbClr val="1F1F1F"/>
              </a:solidFill>
              <a:effectLst/>
              <a:latin typeface="Google Sans"/>
            </a:endParaRPr>
          </a:p>
          <a:p>
            <a:pPr algn="l">
              <a:buFont typeface="+mj-lt"/>
              <a:buAutoNum type="arabicPeriod"/>
            </a:pPr>
            <a:r>
              <a:rPr lang="en-US" b="1" i="0" dirty="0">
                <a:solidFill>
                  <a:srgbClr val="1F1F1F"/>
                </a:solidFill>
                <a:effectLst/>
                <a:latin typeface="Google Sans"/>
              </a:rPr>
              <a:t>Why did ANZ pursue agile transformation?</a:t>
            </a:r>
            <a:endParaRPr lang="en-US" b="0" i="0" dirty="0">
              <a:solidFill>
                <a:srgbClr val="1F1F1F"/>
              </a:solidFill>
              <a:effectLst/>
              <a:latin typeface="Google Sans"/>
            </a:endParaRPr>
          </a:p>
          <a:p>
            <a:pPr algn="l">
              <a:buFont typeface="+mj-lt"/>
              <a:buAutoNum type="arabicPeriod"/>
            </a:pPr>
            <a:r>
              <a:rPr lang="en-US" b="1" i="0" dirty="0">
                <a:solidFill>
                  <a:srgbClr val="1F1F1F"/>
                </a:solidFill>
                <a:effectLst/>
                <a:latin typeface="Google Sans"/>
              </a:rPr>
              <a:t>How did CEO leadership styles influence this decision?</a:t>
            </a:r>
            <a:endParaRPr lang="en-US" b="0" i="0" dirty="0">
              <a:solidFill>
                <a:srgbClr val="1F1F1F"/>
              </a:solidFill>
              <a:effectLst/>
              <a:latin typeface="Google Sans"/>
            </a:endParaRPr>
          </a:p>
          <a:p>
            <a:pPr algn="l">
              <a:buFont typeface="+mj-lt"/>
              <a:buAutoNum type="arabicPeriod"/>
            </a:pPr>
            <a:r>
              <a:rPr lang="en-US" b="1" i="0" dirty="0">
                <a:solidFill>
                  <a:srgbClr val="1F1F1F"/>
                </a:solidFill>
                <a:effectLst/>
                <a:latin typeface="Google Sans"/>
              </a:rPr>
              <a:t>Does agile support ANZ's vision?</a:t>
            </a:r>
          </a:p>
          <a:p>
            <a:pPr algn="l">
              <a:buFont typeface="+mj-lt"/>
              <a:buAutoNum type="arabicPeriod"/>
            </a:pPr>
            <a:endParaRPr lang="en-US" b="0" i="0" dirty="0">
              <a:solidFill>
                <a:srgbClr val="1F1F1F"/>
              </a:solidFill>
              <a:effectLst/>
              <a:latin typeface="Google Sans"/>
            </a:endParaRPr>
          </a:p>
          <a:p>
            <a:pPr algn="l"/>
            <a:r>
              <a:rPr lang="en-US" b="0" i="0" dirty="0">
                <a:solidFill>
                  <a:srgbClr val="1F1F1F"/>
                </a:solidFill>
                <a:effectLst/>
                <a:latin typeface="Google Sans"/>
              </a:rPr>
              <a:t>We'll </a:t>
            </a:r>
            <a:r>
              <a:rPr lang="en-US" b="1" i="0" dirty="0">
                <a:solidFill>
                  <a:srgbClr val="1F1F1F"/>
                </a:solidFill>
                <a:effectLst/>
                <a:latin typeface="Google Sans"/>
              </a:rPr>
              <a:t>discuss each point in detail</a:t>
            </a:r>
            <a:r>
              <a:rPr lang="en-US" b="0" i="0" dirty="0">
                <a:solidFill>
                  <a:srgbClr val="1F1F1F"/>
                </a:solidFill>
                <a:effectLst/>
                <a:latin typeface="Google Sans"/>
              </a:rPr>
              <a:t> on the following slides.</a:t>
            </a:r>
          </a:p>
          <a:p>
            <a:pPr algn="l"/>
            <a:endParaRPr lang="en-US" dirty="0"/>
          </a:p>
        </p:txBody>
      </p:sp>
      <p:sp>
        <p:nvSpPr>
          <p:cNvPr id="4" name="Slide Number Placeholder 3"/>
          <p:cNvSpPr>
            <a:spLocks noGrp="1"/>
          </p:cNvSpPr>
          <p:nvPr>
            <p:ph type="sldNum" sz="quarter" idx="5"/>
          </p:nvPr>
        </p:nvSpPr>
        <p:spPr/>
        <p:txBody>
          <a:bodyPr/>
          <a:lstStyle/>
          <a:p>
            <a:fld id="{AFB025C6-F886-1C45-BA34-23FEC8735622}" type="slidenum">
              <a:rPr lang="en-US" smtClean="0"/>
              <a:t>10</a:t>
            </a:fld>
            <a:endParaRPr lang="en-US"/>
          </a:p>
        </p:txBody>
      </p:sp>
    </p:spTree>
    <p:extLst>
      <p:ext uri="{BB962C8B-B14F-4D97-AF65-F5344CB8AC3E}">
        <p14:creationId xmlns:p14="http://schemas.microsoft.com/office/powerpoint/2010/main" val="284545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kern="100">
                <a:effectLst/>
                <a:latin typeface="Calibri" panose="020F0502020204030204" pitchFamily="34" charset="0"/>
                <a:ea typeface="Aptos" panose="020B0004020202020204" pitchFamily="34" charset="0"/>
                <a:cs typeface="Times New Roman" panose="02020603050405020304" pitchFamily="18" charset="0"/>
              </a:rPr>
              <a:t>Like many other financial institutions, ANZ faced </a:t>
            </a:r>
            <a:r>
              <a:rPr lang="en-US" sz="1800" b="1" kern="100">
                <a:effectLst/>
                <a:latin typeface="Calibri" panose="020F0502020204030204" pitchFamily="34" charset="0"/>
                <a:ea typeface="Aptos" panose="020B0004020202020204" pitchFamily="34" charset="0"/>
                <a:cs typeface="Times New Roman" panose="02020603050405020304" pitchFamily="18" charset="0"/>
              </a:rPr>
              <a:t>increasing competition</a:t>
            </a:r>
            <a:r>
              <a:rPr lang="en-US" sz="1800" kern="100">
                <a:effectLst/>
                <a:latin typeface="Calibri" panose="020F0502020204030204" pitchFamily="34" charset="0"/>
                <a:ea typeface="Aptos" panose="020B0004020202020204" pitchFamily="34" charset="0"/>
                <a:cs typeface="Times New Roman" panose="02020603050405020304" pitchFamily="18" charset="0"/>
              </a:rPr>
              <a:t> from fintech companies. </a:t>
            </a:r>
          </a:p>
          <a:p>
            <a:pPr marL="0" marR="0" algn="just">
              <a:lnSpc>
                <a:spcPct val="107000"/>
              </a:lnSpc>
              <a:spcBef>
                <a:spcPts val="0"/>
              </a:spcBef>
              <a:spcAft>
                <a:spcPts val="800"/>
              </a:spcAft>
            </a:pP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These companies have disrupted the market with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their digital offerings </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and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customer-centric approach</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posing a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significant challenge to traditional banks like ANZ</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2800" b="1" i="0">
              <a:solidFill>
                <a:srgbClr val="1F1F1F"/>
              </a:solidFill>
              <a:effectLst/>
              <a:latin typeface="Google Sans"/>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2800" b="0" i="0">
                <a:solidFill>
                  <a:srgbClr val="1F1F1F"/>
                </a:solidFill>
                <a:effectLst/>
                <a:latin typeface="Google Sans"/>
              </a:rPr>
              <a:t>Customers are increasingly demanding a </a:t>
            </a:r>
            <a:r>
              <a:rPr lang="en-US" sz="2800" b="1" i="0">
                <a:solidFill>
                  <a:srgbClr val="1F1F1F"/>
                </a:solidFill>
                <a:effectLst/>
                <a:latin typeface="Google Sans"/>
              </a:rPr>
              <a:t>more personalized and digital banking experience</a:t>
            </a:r>
            <a:r>
              <a:rPr lang="en-US" sz="2800" b="0" i="0">
                <a:solidFill>
                  <a:srgbClr val="1F1F1F"/>
                </a:solidFill>
                <a:effectLst/>
                <a:latin typeface="Google Sans"/>
              </a:rPr>
              <a:t>.</a:t>
            </a:r>
          </a:p>
          <a:p>
            <a:pPr marL="0" marR="0" algn="just">
              <a:lnSpc>
                <a:spcPct val="107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a:effectLst/>
                <a:latin typeface="Calibri" panose="020F0502020204030204" pitchFamily="34" charset="0"/>
                <a:ea typeface="Aptos" panose="020B0004020202020204" pitchFamily="34" charset="0"/>
                <a:cs typeface="Times New Roman" panose="02020603050405020304" pitchFamily="18" charset="0"/>
              </a:rPr>
              <a:t>Apart from the external pressure,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Internally, ANZ has faced its share of challenges</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through toxic culture and scandals, which have impacted its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reputation</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and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customer trust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tabLst>
                <a:tab pos="914400" algn="l"/>
              </a:tabLst>
            </a:pPr>
            <a:endPar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tabLst>
                <a:tab pos="914400" algn="l"/>
              </a:tabLst>
            </a:pP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These combined factors created a </a:t>
            </a:r>
            <a:r>
              <a:rPr lang="en-US" sz="1800" b="1" kern="100">
                <a:effectLst/>
                <a:latin typeface="Calibri" panose="020F0502020204030204" pitchFamily="34" charset="0"/>
                <a:ea typeface="Aptos" panose="020B0004020202020204" pitchFamily="34" charset="0"/>
                <a:cs typeface="Times New Roman" panose="02020603050405020304" pitchFamily="18" charset="0"/>
              </a:rPr>
              <a:t>sense of urgency</a:t>
            </a:r>
            <a:r>
              <a:rPr lang="en-US" sz="1800" kern="100">
                <a:effectLst/>
                <a:latin typeface="Aptos" panose="020B0004020202020204" pitchFamily="34" charset="0"/>
                <a:ea typeface="Aptos" panose="020B0004020202020204" pitchFamily="34" charset="0"/>
                <a:cs typeface="Times New Roman" panose="02020603050405020304" pitchFamily="18" charset="0"/>
              </a:rPr>
              <a:t> for ANZ to transform its business to </a:t>
            </a:r>
            <a:r>
              <a:rPr lang="en-US" sz="1800" b="1" kern="100">
                <a:effectLst/>
                <a:latin typeface="Aptos" panose="020B0004020202020204" pitchFamily="34" charset="0"/>
                <a:ea typeface="Aptos" panose="020B0004020202020204" pitchFamily="34" charset="0"/>
                <a:cs typeface="Times New Roman" panose="02020603050405020304" pitchFamily="18" charset="0"/>
              </a:rPr>
              <a:t>stay competitive</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marL="0" marR="0" algn="just">
              <a:lnSpc>
                <a:spcPct val="107000"/>
              </a:lnSpc>
              <a:spcBef>
                <a:spcPts val="0"/>
              </a:spcBef>
              <a:spcAft>
                <a:spcPts val="800"/>
              </a:spcAft>
              <a:tabLst>
                <a:tab pos="914400" algn="l"/>
              </a:tabLst>
            </a:pPr>
            <a:endPar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tabLst>
                <a:tab pos="914400" algn="l"/>
              </a:tabLst>
            </a:pP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In response, ANZ has chosen to </a:t>
            </a:r>
            <a:r>
              <a:rPr lang="en-US" sz="1800" b="1" kern="100">
                <a:effectLst/>
                <a:latin typeface="Calibri" panose="020F0502020204030204" pitchFamily="34" charset="0"/>
                <a:ea typeface="Aptos" panose="020B0004020202020204" pitchFamily="34" charset="0"/>
                <a:cs typeface="Times New Roman" panose="02020603050405020304" pitchFamily="18" charset="0"/>
              </a:rPr>
              <a:t>adopt agile methodologies</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Calibri" panose="020F0502020204030204" pitchFamily="34" charset="0"/>
                <a:ea typeface="Aptos" panose="020B0004020202020204" pitchFamily="34" charset="0"/>
                <a:cs typeface="Times New Roman" panose="02020603050405020304" pitchFamily="18" charset="0"/>
              </a:rPr>
              <a:t>to adapt to rapid technological advancements, and to b</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ecome more responsive </a:t>
            </a:r>
            <a:r>
              <a:rPr lang="en-US" sz="1800" b="1" kern="100">
                <a:effectLst/>
                <a:latin typeface="Calibri" panose="020F0502020204030204" pitchFamily="34" charset="0"/>
                <a:ea typeface="Aptos" panose="020B0004020202020204" pitchFamily="34" charset="0"/>
                <a:cs typeface="Times New Roman" panose="02020603050405020304" pitchFamily="18" charset="0"/>
              </a:rPr>
              <a:t>to evolving customer needs.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endPar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By embracing agile, ANZ took a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critical step towards transforming its business.</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This shift has the potential to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improve its competitiveness, rebuild customer trust, and</a:t>
            </a: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ultimately, set </a:t>
            </a:r>
          </a:p>
          <a:p>
            <a:pPr marL="0" marR="0" algn="just">
              <a:lnSpc>
                <a:spcPct val="107000"/>
              </a:lnSpc>
              <a:spcBef>
                <a:spcPts val="0"/>
              </a:spcBef>
              <a:spcAft>
                <a:spcPts val="800"/>
              </a:spcAft>
            </a:pPr>
            <a:r>
              <a:rPr lang="en-US" sz="18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the </a:t>
            </a:r>
            <a:r>
              <a:rPr lang="en-US" sz="18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stage for a more successful future.</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p>
            <a:pPr algn="l"/>
            <a:endParaRPr lang="en-US"/>
          </a:p>
        </p:txBody>
      </p:sp>
      <p:sp>
        <p:nvSpPr>
          <p:cNvPr id="4" name="Slide Number Placeholder 3"/>
          <p:cNvSpPr>
            <a:spLocks noGrp="1"/>
          </p:cNvSpPr>
          <p:nvPr>
            <p:ph type="sldNum" sz="quarter" idx="5"/>
          </p:nvPr>
        </p:nvSpPr>
        <p:spPr/>
        <p:txBody>
          <a:bodyPr/>
          <a:lstStyle/>
          <a:p>
            <a:fld id="{AFB025C6-F886-1C45-BA34-23FEC8735622}" type="slidenum">
              <a:rPr lang="en-US" smtClean="0"/>
              <a:t>11</a:t>
            </a:fld>
            <a:endParaRPr lang="en-US"/>
          </a:p>
        </p:txBody>
      </p:sp>
    </p:spTree>
    <p:extLst>
      <p:ext uri="{BB962C8B-B14F-4D97-AF65-F5344CB8AC3E}">
        <p14:creationId xmlns:p14="http://schemas.microsoft.com/office/powerpoint/2010/main" val="305790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5FA75-8405-AC3E-68BD-450D324CA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41605-AD96-1CA4-7549-B5AD48017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16AE5-EFD4-2CD4-4944-78772BA20638}"/>
              </a:ext>
            </a:extLst>
          </p:cNvPr>
          <p:cNvSpPr>
            <a:spLocks noGrp="1"/>
          </p:cNvSpPr>
          <p:nvPr>
            <p:ph type="body" idx="1"/>
          </p:nvPr>
        </p:nvSpPr>
        <p:spPr/>
        <p:txBody>
          <a:bodyPr/>
          <a:lstStyle/>
          <a:p>
            <a:pPr marL="0" marR="0" algn="just">
              <a:lnSpc>
                <a:spcPct val="107000"/>
              </a:lnSpc>
              <a:spcBef>
                <a:spcPts val="0"/>
              </a:spcBef>
              <a:spcAft>
                <a:spcPts val="800"/>
              </a:spcAft>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ANZ's leadership underwent a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significant shift in 2016 with the appointment of Shayne Elliot </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as CEO. This marked a move away from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traditional banking methods,</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focusing more on being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flexible and purpose-driven.</a:t>
            </a:r>
          </a:p>
          <a:p>
            <a:pPr marL="0" marR="0" algn="just">
              <a:lnSpc>
                <a:spcPct val="107000"/>
              </a:lnSpc>
              <a:spcBef>
                <a:spcPts val="0"/>
              </a:spcBef>
              <a:spcAft>
                <a:spcPts val="800"/>
              </a:spcAft>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By comparing the </a:t>
            </a:r>
            <a:r>
              <a:rPr lang="en-US" sz="1200" b="1"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leadership styles </a:t>
            </a:r>
            <a:r>
              <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of the previous leader, Mike Smith and present CEO Shayne Elliott, we can see a </a:t>
            </a:r>
            <a:r>
              <a:rPr lang="en-US" sz="1200" b="1"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noticeable difference</a:t>
            </a:r>
            <a:r>
              <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 in their </a:t>
            </a:r>
            <a:r>
              <a:rPr lang="en-US" sz="1200" b="1"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primary focus, priorities, and preferred performance measures</a:t>
            </a:r>
            <a:r>
              <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a:t>
            </a:r>
          </a:p>
          <a:p>
            <a:pPr marL="0" marR="0" algn="just">
              <a:lnSpc>
                <a:spcPct val="107000"/>
              </a:lnSpc>
              <a:spcBef>
                <a:spcPts val="0"/>
              </a:spcBef>
              <a:spcAft>
                <a:spcPts val="800"/>
              </a:spcAft>
            </a:pPr>
            <a:endPar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200"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While Smith's approach appears </a:t>
            </a:r>
            <a:r>
              <a:rPr lang="en-US" sz="1200" b="1" kern="100">
                <a:solidFill>
                  <a:srgbClr val="1F1F1F"/>
                </a:solidFill>
                <a:effectLst/>
                <a:latin typeface="Arial" panose="020B0604020202020204" pitchFamily="34" charset="0"/>
                <a:ea typeface="Aptos" panose="020B0004020202020204" pitchFamily="34" charset="0"/>
                <a:cs typeface="Times New Roman" panose="02020603050405020304" pitchFamily="18" charset="0"/>
              </a:rPr>
              <a:t>more conservative and risk-averse</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suggesting a more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traditional, command-and-control approach. </a:t>
            </a:r>
          </a:p>
          <a:p>
            <a:pPr marL="0" marR="0" algn="just">
              <a:lnSpc>
                <a:spcPct val="107000"/>
              </a:lnSpc>
              <a:spcBef>
                <a:spcPts val="0"/>
              </a:spcBef>
              <a:spcAft>
                <a:spcPts val="800"/>
              </a:spcAft>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Elliott's style emphasizes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innovation and customer focus</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which aligns with the agile methodology. </a:t>
            </a:r>
          </a:p>
          <a:p>
            <a:pPr marL="0" marR="0" algn="just">
              <a:lnSpc>
                <a:spcPct val="107000"/>
              </a:lnSpc>
              <a:spcBef>
                <a:spcPts val="0"/>
              </a:spcBef>
              <a:spcAft>
                <a:spcPts val="800"/>
              </a:spcAft>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During his tenure, </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Smith acted </a:t>
            </a:r>
            <a:r>
              <a:rPr lang="en-US" sz="1200" kern="100">
                <a:effectLst/>
                <a:latin typeface="Aptos" panose="020B0004020202020204" pitchFamily="34" charset="0"/>
                <a:ea typeface="Aptos" panose="020B0004020202020204" pitchFamily="34" charset="0"/>
                <a:cs typeface="Times New Roman" panose="02020603050405020304" pitchFamily="18" charset="0"/>
              </a:rPr>
              <a:t>more like a </a:t>
            </a:r>
            <a:r>
              <a:rPr lang="en-US" sz="1200" b="1" kern="100">
                <a:effectLst/>
                <a:latin typeface="Aptos" panose="020B0004020202020204" pitchFamily="34" charset="0"/>
                <a:ea typeface="Aptos" panose="020B0004020202020204" pitchFamily="34" charset="0"/>
                <a:cs typeface="Times New Roman" panose="02020603050405020304" pitchFamily="18" charset="0"/>
              </a:rPr>
              <a:t>chairman than a CEO</a:t>
            </a:r>
            <a:r>
              <a:rPr lang="en-US" sz="1200" kern="100">
                <a:effectLst/>
                <a:latin typeface="Aptos" panose="020B0004020202020204" pitchFamily="34" charset="0"/>
                <a:ea typeface="Aptos" panose="020B0004020202020204" pitchFamily="34" charset="0"/>
                <a:cs typeface="Times New Roman" panose="02020603050405020304" pitchFamily="18" charset="0"/>
              </a:rPr>
              <a:t>, He was perceived </a:t>
            </a:r>
            <a:r>
              <a:rPr lang="en-US" sz="1200" b="1" kern="100">
                <a:effectLst/>
                <a:latin typeface="Aptos" panose="020B0004020202020204" pitchFamily="34" charset="0"/>
                <a:ea typeface="Aptos" panose="020B0004020202020204" pitchFamily="34" charset="0"/>
                <a:cs typeface="Times New Roman" panose="02020603050405020304" pitchFamily="18" charset="0"/>
              </a:rPr>
              <a:t>as over-promising but under-delivering</a:t>
            </a:r>
            <a:r>
              <a:rPr lang="en-US" sz="1200" kern="100">
                <a:effectLst/>
                <a:latin typeface="Aptos" panose="020B0004020202020204" pitchFamily="34" charset="0"/>
                <a:ea typeface="Aptos" panose="020B0004020202020204" pitchFamily="34" charset="0"/>
                <a:cs typeface="Times New Roman" panose="02020603050405020304" pitchFamily="18" charset="0"/>
              </a:rPr>
              <a:t>. </a:t>
            </a:r>
          </a:p>
          <a:p>
            <a:pPr marL="0" marR="0" algn="just">
              <a:lnSpc>
                <a:spcPct val="107000"/>
              </a:lnSpc>
              <a:spcBef>
                <a:spcPts val="0"/>
              </a:spcBef>
              <a:spcAft>
                <a:spcPts val="800"/>
              </a:spcAft>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Elliot's appointment as CEO in 2016 by the board was due to several key factors.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Firstly, his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extensive experience in banking</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spanning over 3 decades</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provided him with a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deep understanding of the industry's</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challenges and ANZ's specific needs.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As a former CFO,</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Elliot's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background suggested a strong focus on improving financial performance, aligning with ANZ's goal to enhance its standing</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Secondly, Elliot's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strategic visio</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n emphasized the importance of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building a better capitalized and balanced bank,</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indicating a departure from past strategies.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Criticism of Smith's super-regional strategy hinted at Elliot's desire for a more sustainable and focused approach.</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Lastly, Elliot's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emphasis on transparency and collaboration signaled</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his potential to address </a:t>
            </a:r>
            <a:r>
              <a:rPr lang="en-US" sz="1200" b="1"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ANZ's cultural issues and rebuild trust, factors</a:t>
            </a:r>
            <a:r>
              <a:rPr lang="en-US" sz="1200" kern="100">
                <a:solidFill>
                  <a:srgbClr val="1F1F1F"/>
                </a:solidFill>
                <a:effectLst/>
                <a:latin typeface="Calibri" panose="020F0502020204030204" pitchFamily="34" charset="0"/>
                <a:ea typeface="Aptos" panose="020B0004020202020204" pitchFamily="34" charset="0"/>
                <a:cs typeface="Times New Roman" panose="02020603050405020304" pitchFamily="18" charset="0"/>
              </a:rPr>
              <a:t> crucial for the bank's success moving forward.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a:p>
            <a:endParaRPr lang="en-US"/>
          </a:p>
        </p:txBody>
      </p:sp>
      <p:sp>
        <p:nvSpPr>
          <p:cNvPr id="4" name="Slide Number Placeholder 3">
            <a:extLst>
              <a:ext uri="{FF2B5EF4-FFF2-40B4-BE49-F238E27FC236}">
                <a16:creationId xmlns:a16="http://schemas.microsoft.com/office/drawing/2014/main" id="{667F17F2-DDFA-AF6D-3957-61DF089620EB}"/>
              </a:ext>
            </a:extLst>
          </p:cNvPr>
          <p:cNvSpPr>
            <a:spLocks noGrp="1"/>
          </p:cNvSpPr>
          <p:nvPr>
            <p:ph type="sldNum" sz="quarter" idx="5"/>
          </p:nvPr>
        </p:nvSpPr>
        <p:spPr/>
        <p:txBody>
          <a:bodyPr/>
          <a:lstStyle/>
          <a:p>
            <a:fld id="{AFB025C6-F886-1C45-BA34-23FEC8735622}" type="slidenum">
              <a:rPr lang="en-US" smtClean="0"/>
              <a:t>12</a:t>
            </a:fld>
            <a:endParaRPr lang="en-US"/>
          </a:p>
        </p:txBody>
      </p:sp>
    </p:spTree>
    <p:extLst>
      <p:ext uri="{BB962C8B-B14F-4D97-AF65-F5344CB8AC3E}">
        <p14:creationId xmlns:p14="http://schemas.microsoft.com/office/powerpoint/2010/main" val="118682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3" name="Picture 2" descr="University of Massachusetts Amherst">
            <a:extLst>
              <a:ext uri="{FF2B5EF4-FFF2-40B4-BE49-F238E27FC236}">
                <a16:creationId xmlns:a16="http://schemas.microsoft.com/office/drawing/2014/main" id="{6966B39C-445A-284D-8031-E0B5C85E4210}"/>
              </a:ext>
            </a:extLst>
          </p:cNvPr>
          <p:cNvPicPr>
            <a:picLocks noChangeAspect="1"/>
          </p:cNvPicPr>
          <p:nvPr userDrawn="1"/>
        </p:nvPicPr>
        <p:blipFill>
          <a:blip r:embed="rId2"/>
          <a:stretch>
            <a:fillRect/>
          </a:stretch>
        </p:blipFill>
        <p:spPr>
          <a:xfrm>
            <a:off x="663214" y="5378045"/>
            <a:ext cx="2195220" cy="857337"/>
          </a:xfrm>
          <a:prstGeom prst="rect">
            <a:avLst/>
          </a:prstGeom>
        </p:spPr>
      </p:pic>
    </p:spTree>
    <p:extLst>
      <p:ext uri="{BB962C8B-B14F-4D97-AF65-F5344CB8AC3E}">
        <p14:creationId xmlns:p14="http://schemas.microsoft.com/office/powerpoint/2010/main" val="1701284608"/>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pic>
        <p:nvPicPr>
          <p:cNvPr id="4" name="Picture 3" descr="University of Massachusetts Amherst">
            <a:extLst>
              <a:ext uri="{FF2B5EF4-FFF2-40B4-BE49-F238E27FC236}">
                <a16:creationId xmlns:a16="http://schemas.microsoft.com/office/drawing/2014/main" id="{2E3D2614-05B6-4648-BFC0-F7A0F93056CE}"/>
              </a:ext>
            </a:extLst>
          </p:cNvPr>
          <p:cNvPicPr>
            <a:picLocks noChangeAspect="1"/>
          </p:cNvPicPr>
          <p:nvPr userDrawn="1"/>
        </p:nvPicPr>
        <p:blipFill>
          <a:blip r:embed="rId2"/>
          <a:stretch>
            <a:fillRect/>
          </a:stretch>
        </p:blipFill>
        <p:spPr>
          <a:xfrm>
            <a:off x="4896593" y="5247861"/>
            <a:ext cx="2195220" cy="857337"/>
          </a:xfrm>
          <a:prstGeom prst="rect">
            <a:avLst/>
          </a:prstGeom>
        </p:spPr>
      </p:pic>
      <p:sp>
        <p:nvSpPr>
          <p:cNvPr id="6" name="Text Placeholder 5">
            <a:extLst>
              <a:ext uri="{FF2B5EF4-FFF2-40B4-BE49-F238E27FC236}">
                <a16:creationId xmlns:a16="http://schemas.microsoft.com/office/drawing/2014/main" id="{F1925C2B-24B2-EEA3-1447-1E957A0D5A01}"/>
              </a:ext>
            </a:extLst>
          </p:cNvPr>
          <p:cNvSpPr>
            <a:spLocks noGrp="1"/>
          </p:cNvSpPr>
          <p:nvPr>
            <p:ph type="body" sz="quarter" idx="10" hasCustomPrompt="1"/>
          </p:nvPr>
        </p:nvSpPr>
        <p:spPr>
          <a:xfrm>
            <a:off x="304800" y="3000331"/>
            <a:ext cx="11582400" cy="857337"/>
          </a:xfrm>
          <a:prstGeom prst="rect">
            <a:avLst/>
          </a:prstGeom>
        </p:spPr>
        <p:txBody>
          <a:bodyPr/>
          <a:lstStyle>
            <a:lvl1pPr marL="0" indent="0" algn="ctr">
              <a:buNone/>
              <a:defRPr sz="3300">
                <a:solidFill>
                  <a:schemeClr val="bg1"/>
                </a:solidFill>
              </a:defRPr>
            </a:lvl1pPr>
          </a:lstStyle>
          <a:p>
            <a:pPr lvl="0"/>
            <a:r>
              <a:rPr lang="en-US"/>
              <a:t>QUESTIONS &amp; ANSWERS</a:t>
            </a:r>
          </a:p>
        </p:txBody>
      </p:sp>
    </p:spTree>
    <p:extLst>
      <p:ext uri="{BB962C8B-B14F-4D97-AF65-F5344CB8AC3E}">
        <p14:creationId xmlns:p14="http://schemas.microsoft.com/office/powerpoint/2010/main" val="134200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0CAD9-D5C0-AB4A-9E64-EA1CE2057672}"/>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DEFDD4D-2932-914A-B7A9-C7534FC3CD4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E8D207-3372-D54E-8CFF-B9984B5C015D}"/>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B6C5FF-1E17-4046-9032-A1119B5BA265}"/>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8A36A4C5-FE29-9343-9B3C-B4798F64F804}"/>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2" name="Text Placeholder 25">
            <a:extLst>
              <a:ext uri="{FF2B5EF4-FFF2-40B4-BE49-F238E27FC236}">
                <a16:creationId xmlns:a16="http://schemas.microsoft.com/office/drawing/2014/main" id="{0490085A-6E5D-5243-940C-8B0FA1FF6E7F}"/>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E1FCB3DA-E945-D94F-A1DB-E2A2B51ED3EB}"/>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1334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5409C8-B32B-BE4F-95CA-1E5B31A2BDD4}"/>
              </a:ext>
            </a:extLst>
          </p:cNvPr>
          <p:cNvPicPr>
            <a:picLocks noChangeAspect="1"/>
          </p:cNvPicPr>
          <p:nvPr userDrawn="1"/>
        </p:nvPicPr>
        <p:blipFill rotWithShape="1">
          <a:blip r:embed="rId2">
            <a:alphaModFix/>
          </a:blip>
          <a:srcRect l="15157" t="17734" r="259" b="11524"/>
          <a:stretch/>
        </p:blipFill>
        <p:spPr>
          <a:xfrm>
            <a:off x="0" y="0"/>
            <a:ext cx="12192000" cy="6797937"/>
          </a:xfrm>
          <a:prstGeom prst="rect">
            <a:avLst/>
          </a:prstGeom>
        </p:spPr>
      </p:pic>
      <p:sp>
        <p:nvSpPr>
          <p:cNvPr id="7" name="Rectangle 6">
            <a:extLst>
              <a:ext uri="{FF2B5EF4-FFF2-40B4-BE49-F238E27FC236}">
                <a16:creationId xmlns:a16="http://schemas.microsoft.com/office/drawing/2014/main" id="{FF4FC7A0-38F5-C84E-865D-A84D8DCC656E}"/>
              </a:ext>
            </a:extLst>
          </p:cNvPr>
          <p:cNvSpPr/>
          <p:nvPr userDrawn="1"/>
        </p:nvSpPr>
        <p:spPr>
          <a:xfrm>
            <a:off x="0" y="1"/>
            <a:ext cx="12192000" cy="679793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E920E7-3639-1846-8BFD-85F981BC0486}"/>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26B5E14-177F-F34A-BE4B-449D9A6B423E}"/>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56605A7-2815-D74B-8939-96EABCC58BFC}"/>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C65C6C25-3A5F-0E4F-9BE3-562361B32360}"/>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1" name="Text Placeholder 25">
            <a:extLst>
              <a:ext uri="{FF2B5EF4-FFF2-40B4-BE49-F238E27FC236}">
                <a16:creationId xmlns:a16="http://schemas.microsoft.com/office/drawing/2014/main" id="{60FBDFA1-0AB7-0C44-8188-9DF4F8B77F35}"/>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082C1BEB-D080-9D46-A0D4-EBE6F7866CA8}"/>
              </a:ext>
            </a:extLst>
          </p:cNvPr>
          <p:cNvSpPr>
            <a:spLocks noGrp="1"/>
          </p:cNvSpPr>
          <p:nvPr>
            <p:ph type="body" sz="quarter" idx="10"/>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endParaRPr lang="en-US" dirty="0"/>
          </a:p>
        </p:txBody>
      </p:sp>
    </p:spTree>
    <p:extLst>
      <p:ext uri="{BB962C8B-B14F-4D97-AF65-F5344CB8AC3E}">
        <p14:creationId xmlns:p14="http://schemas.microsoft.com/office/powerpoint/2010/main" val="2206840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BF3FC-307A-C23A-2E27-1E024F96922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10" name="Rectangle 9">
            <a:extLst>
              <a:ext uri="{FF2B5EF4-FFF2-40B4-BE49-F238E27FC236}">
                <a16:creationId xmlns:a16="http://schemas.microsoft.com/office/drawing/2014/main" id="{89405AE6-C499-2644-8603-CCF802FF3AAB}"/>
              </a:ext>
            </a:extLst>
          </p:cNvPr>
          <p:cNvSpPr/>
          <p:nvPr userDrawn="1"/>
        </p:nvSpPr>
        <p:spPr>
          <a:xfrm>
            <a:off x="-1" y="5981700"/>
            <a:ext cx="108966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Product Development Game</a:t>
            </a:r>
          </a:p>
          <a:p>
            <a:pPr algn="ctr"/>
            <a:endParaRPr lang="en-US"/>
          </a:p>
        </p:txBody>
      </p:sp>
      <p:cxnSp>
        <p:nvCxnSpPr>
          <p:cNvPr id="15" name="Straight Connector 14">
            <a:extLst>
              <a:ext uri="{FF2B5EF4-FFF2-40B4-BE49-F238E27FC236}">
                <a16:creationId xmlns:a16="http://schemas.microsoft.com/office/drawing/2014/main" id="{A7B27777-72E6-8240-B72C-AC5110075AF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7" name="Text Placeholder 16">
            <a:extLst>
              <a:ext uri="{FF2B5EF4-FFF2-40B4-BE49-F238E27FC236}">
                <a16:creationId xmlns:a16="http://schemas.microsoft.com/office/drawing/2014/main" id="{9A91191B-5EDF-DA4F-ACCB-07A9BAC54E88}"/>
              </a:ext>
            </a:extLst>
          </p:cNvPr>
          <p:cNvSpPr>
            <a:spLocks noGrp="1"/>
          </p:cNvSpPr>
          <p:nvPr>
            <p:ph type="body" sz="quarter" idx="13" hasCustomPrompt="1"/>
          </p:nvPr>
        </p:nvSpPr>
        <p:spPr>
          <a:xfrm>
            <a:off x="509285" y="790286"/>
            <a:ext cx="6272515"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Table of Contents</a:t>
            </a:r>
          </a:p>
        </p:txBody>
      </p:sp>
      <p:sp>
        <p:nvSpPr>
          <p:cNvPr id="8" name="Text Placeholder 18">
            <a:extLst>
              <a:ext uri="{FF2B5EF4-FFF2-40B4-BE49-F238E27FC236}">
                <a16:creationId xmlns:a16="http://schemas.microsoft.com/office/drawing/2014/main" id="{2A98BB41-3F93-5F4C-A0B1-08C0F0592FC2}"/>
              </a:ext>
            </a:extLst>
          </p:cNvPr>
          <p:cNvSpPr>
            <a:spLocks noGrp="1"/>
          </p:cNvSpPr>
          <p:nvPr>
            <p:ph type="body" sz="quarter" idx="18" hasCustomPrompt="1"/>
          </p:nvPr>
        </p:nvSpPr>
        <p:spPr>
          <a:xfrm>
            <a:off x="509285" y="1790137"/>
            <a:ext cx="3529315" cy="2971800"/>
          </a:xfrm>
          <a:prstGeom prst="rect">
            <a:avLst/>
          </a:prstGeom>
        </p:spPr>
        <p:txBody>
          <a:bodyPr>
            <a:normAutofit/>
          </a:bodyPr>
          <a:lstStyle>
            <a:lvl1pPr marL="342900" indent="-342900">
              <a:lnSpc>
                <a:spcPct val="150000"/>
              </a:lnSpc>
              <a:spcAft>
                <a:spcPts val="500"/>
              </a:spcAft>
              <a:buFont typeface="+mj-lt"/>
              <a:buAutoNum type="arabicPeriod"/>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Enter text here</a:t>
            </a:r>
          </a:p>
          <a:p>
            <a:pPr lvl="0"/>
            <a:r>
              <a:rPr lang="en-US"/>
              <a:t>…</a:t>
            </a:r>
          </a:p>
          <a:p>
            <a:pPr lvl="0"/>
            <a:r>
              <a:rPr lang="en-US"/>
              <a:t>…</a:t>
            </a:r>
          </a:p>
          <a:p>
            <a:pPr lvl="0"/>
            <a:r>
              <a:rPr lang="en-US"/>
              <a:t>…</a:t>
            </a:r>
          </a:p>
        </p:txBody>
      </p:sp>
      <p:sp>
        <p:nvSpPr>
          <p:cNvPr id="16" name="Picture Placeholder 4">
            <a:extLst>
              <a:ext uri="{FF2B5EF4-FFF2-40B4-BE49-F238E27FC236}">
                <a16:creationId xmlns:a16="http://schemas.microsoft.com/office/drawing/2014/main" id="{5267C966-B403-A747-BD84-B22E40131E23}"/>
              </a:ext>
            </a:extLst>
          </p:cNvPr>
          <p:cNvSpPr>
            <a:spLocks noGrp="1"/>
          </p:cNvSpPr>
          <p:nvPr>
            <p:ph type="pic" sz="quarter" idx="20"/>
          </p:nvPr>
        </p:nvSpPr>
        <p:spPr>
          <a:xfrm>
            <a:off x="4070350" y="1943100"/>
            <a:ext cx="4083050" cy="2971800"/>
          </a:xfrm>
          <a:prstGeom prst="rect">
            <a:avLst/>
          </a:prstGeom>
        </p:spPr>
        <p:txBody>
          <a:bodyPr/>
          <a:lstStyle/>
          <a:p>
            <a:endParaRPr lang="en-US"/>
          </a:p>
        </p:txBody>
      </p:sp>
      <p:sp>
        <p:nvSpPr>
          <p:cNvPr id="3" name="TextBox 2">
            <a:extLst>
              <a:ext uri="{FF2B5EF4-FFF2-40B4-BE49-F238E27FC236}">
                <a16:creationId xmlns:a16="http://schemas.microsoft.com/office/drawing/2014/main" id="{12767DA9-4FFC-9E08-A65A-A8CE4B8111C3}"/>
              </a:ext>
            </a:extLst>
          </p:cNvPr>
          <p:cNvSpPr txBox="1"/>
          <p:nvPr userDrawn="1"/>
        </p:nvSpPr>
        <p:spPr>
          <a:xfrm>
            <a:off x="8072583" y="6384815"/>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ANZ Banking Group – The Agile Transformation</a:t>
            </a:r>
          </a:p>
        </p:txBody>
      </p:sp>
      <p:pic>
        <p:nvPicPr>
          <p:cNvPr id="5" name="Picture 4">
            <a:extLst>
              <a:ext uri="{FF2B5EF4-FFF2-40B4-BE49-F238E27FC236}">
                <a16:creationId xmlns:a16="http://schemas.microsoft.com/office/drawing/2014/main" id="{BA1A3FDC-45B9-C1B4-7878-73E1F98E282A}"/>
              </a:ext>
            </a:extLst>
          </p:cNvPr>
          <p:cNvPicPr>
            <a:picLocks noChangeAspect="1"/>
          </p:cNvPicPr>
          <p:nvPr userDrawn="1"/>
        </p:nvPicPr>
        <p:blipFill>
          <a:blip r:embed="rId3"/>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3555793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A25FD-42B9-D14B-838F-FE93A1C0085E}"/>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CF3BE2BD-7DAD-4046-8E9C-A5067327421A}"/>
              </a:ext>
            </a:extLst>
          </p:cNvPr>
          <p:cNvSpPr>
            <a:spLocks noGrp="1"/>
          </p:cNvSpPr>
          <p:nvPr>
            <p:ph type="body" sz="quarter" idx="11" hasCustomPrompt="1"/>
          </p:nvPr>
        </p:nvSpPr>
        <p:spPr>
          <a:xfrm>
            <a:off x="494575" y="4357048"/>
            <a:ext cx="6248400" cy="1036638"/>
          </a:xfrm>
          <a:prstGeom prst="rect">
            <a:avLst/>
          </a:prstGeom>
        </p:spPr>
        <p:txBody>
          <a:bodyPr>
            <a:normAutofit/>
          </a:bodyPr>
          <a:lstStyle>
            <a:lvl1pPr marL="0" indent="0" algn="l">
              <a:buNone/>
              <a:defRPr sz="4800" b="0" i="0">
                <a:solidFill>
                  <a:srgbClr val="881C1C"/>
                </a:solidFill>
                <a:latin typeface="Times New Roman" panose="02020603050405020304" pitchFamily="18" charset="0"/>
                <a:cs typeface="Times New Roman" panose="02020603050405020304" pitchFamily="18" charset="0"/>
              </a:defRPr>
            </a:lvl1pPr>
          </a:lstStyle>
          <a:p>
            <a:pPr lvl="0"/>
            <a:r>
              <a:rPr lang="en-US"/>
              <a:t>Section Title</a:t>
            </a:r>
          </a:p>
        </p:txBody>
      </p:sp>
      <p:sp>
        <p:nvSpPr>
          <p:cNvPr id="12" name="Rectangle 11">
            <a:extLst>
              <a:ext uri="{FF2B5EF4-FFF2-40B4-BE49-F238E27FC236}">
                <a16:creationId xmlns:a16="http://schemas.microsoft.com/office/drawing/2014/main" id="{C6A07407-C506-9342-968E-685F3AA97E95}"/>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C8A159-A4B1-754E-A769-090044FF6E27}"/>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5" name="Picture Placeholder 23">
            <a:extLst>
              <a:ext uri="{FF2B5EF4-FFF2-40B4-BE49-F238E27FC236}">
                <a16:creationId xmlns:a16="http://schemas.microsoft.com/office/drawing/2014/main" id="{D11B66BC-B054-8A42-9099-1050B320A125}"/>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8" name="Text Placeholder 16">
            <a:extLst>
              <a:ext uri="{FF2B5EF4-FFF2-40B4-BE49-F238E27FC236}">
                <a16:creationId xmlns:a16="http://schemas.microsoft.com/office/drawing/2014/main" id="{7ACD1628-7F2B-8D43-AC55-DF6444D9E264}"/>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2606484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21920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6" name="Picture Placeholder 23">
            <a:extLst>
              <a:ext uri="{FF2B5EF4-FFF2-40B4-BE49-F238E27FC236}">
                <a16:creationId xmlns:a16="http://schemas.microsoft.com/office/drawing/2014/main" id="{A70285F1-D6DB-9E47-8D1D-DA8696E23CF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7" name="Text Placeholder 16">
            <a:extLst>
              <a:ext uri="{FF2B5EF4-FFF2-40B4-BE49-F238E27FC236}">
                <a16:creationId xmlns:a16="http://schemas.microsoft.com/office/drawing/2014/main" id="{879871A5-ABF3-5340-B11E-B09E74C3492A}"/>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624243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A601-7BF1-323D-080C-AA2B5167B8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034196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EC6D7D5-BFCE-E145-8F3F-7D3B84FC032A}"/>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10" name="Picture Placeholder 23">
            <a:extLst>
              <a:ext uri="{FF2B5EF4-FFF2-40B4-BE49-F238E27FC236}">
                <a16:creationId xmlns:a16="http://schemas.microsoft.com/office/drawing/2014/main" id="{085205A6-B8EC-0449-BF59-7C16DF8A7E6F}"/>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9" name="Text Placeholder 18">
            <a:extLst>
              <a:ext uri="{FF2B5EF4-FFF2-40B4-BE49-F238E27FC236}">
                <a16:creationId xmlns:a16="http://schemas.microsoft.com/office/drawing/2014/main" id="{AA4962B6-1226-3A43-9B05-CB0160F66A37}"/>
              </a:ext>
            </a:extLst>
          </p:cNvPr>
          <p:cNvSpPr>
            <a:spLocks noGrp="1"/>
          </p:cNvSpPr>
          <p:nvPr>
            <p:ph type="body" sz="quarter" idx="14" hasCustomPrompt="1"/>
          </p:nvPr>
        </p:nvSpPr>
        <p:spPr>
          <a:xfrm>
            <a:off x="509286" y="1821815"/>
            <a:ext cx="2843514" cy="3736552"/>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Text Placeholder 18">
            <a:extLst>
              <a:ext uri="{FF2B5EF4-FFF2-40B4-BE49-F238E27FC236}">
                <a16:creationId xmlns:a16="http://schemas.microsoft.com/office/drawing/2014/main" id="{EC5C2791-E0D3-3B4E-8DB5-B03DF8052B44}"/>
              </a:ext>
            </a:extLst>
          </p:cNvPr>
          <p:cNvSpPr>
            <a:spLocks noGrp="1"/>
          </p:cNvSpPr>
          <p:nvPr>
            <p:ph type="body" sz="quarter" idx="18" hasCustomPrompt="1"/>
          </p:nvPr>
        </p:nvSpPr>
        <p:spPr>
          <a:xfrm>
            <a:off x="3945464" y="1804879"/>
            <a:ext cx="4893735" cy="3736552"/>
          </a:xfrm>
          <a:prstGeom prst="rect">
            <a:avLst/>
          </a:prstGeom>
        </p:spPr>
        <p:txBody>
          <a:bodyPr>
            <a:normAutofit/>
          </a:bodyPr>
          <a:lstStyle>
            <a:lvl1pPr marL="0" indent="0">
              <a:lnSpc>
                <a:spcPct val="150000"/>
              </a:lnSpc>
              <a:buFontTx/>
              <a:buNone/>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8" name="Text Placeholder 25">
            <a:extLst>
              <a:ext uri="{FF2B5EF4-FFF2-40B4-BE49-F238E27FC236}">
                <a16:creationId xmlns:a16="http://schemas.microsoft.com/office/drawing/2014/main" id="{7DD322B7-0D00-9A41-B982-4DE1E78676E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2" name="Text Placeholder 16">
            <a:extLst>
              <a:ext uri="{FF2B5EF4-FFF2-40B4-BE49-F238E27FC236}">
                <a16:creationId xmlns:a16="http://schemas.microsoft.com/office/drawing/2014/main" id="{5C5C5EC9-ADEB-C74C-A833-4CA86FF037F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3554561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or Content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A49026-D5FD-0C49-A10A-E395A62818AF}"/>
              </a:ext>
            </a:extLst>
          </p:cNvPr>
          <p:cNvPicPr>
            <a:picLocks noChangeAspect="1"/>
          </p:cNvPicPr>
          <p:nvPr userDrawn="1"/>
        </p:nvPicPr>
        <p:blipFill rotWithShape="1">
          <a:blip r:embed="rId2"/>
          <a:srcRect t="19964" b="60222"/>
          <a:stretch/>
        </p:blipFill>
        <p:spPr>
          <a:xfrm>
            <a:off x="-458" y="0"/>
            <a:ext cx="12192000" cy="2444427"/>
          </a:xfrm>
          <a:prstGeom prst="rect">
            <a:avLst/>
          </a:prstGeom>
        </p:spPr>
      </p:pic>
      <p:sp>
        <p:nvSpPr>
          <p:cNvPr id="12" name="Content Placeholder 14">
            <a:extLst>
              <a:ext uri="{FF2B5EF4-FFF2-40B4-BE49-F238E27FC236}">
                <a16:creationId xmlns:a16="http://schemas.microsoft.com/office/drawing/2014/main" id="{42AEA2D2-D7AF-1747-A980-7D677DDF073F}"/>
              </a:ext>
            </a:extLst>
          </p:cNvPr>
          <p:cNvSpPr>
            <a:spLocks noGrp="1"/>
          </p:cNvSpPr>
          <p:nvPr>
            <p:ph sz="quarter" idx="17" hasCustomPrompt="1"/>
          </p:nvPr>
        </p:nvSpPr>
        <p:spPr>
          <a:xfrm>
            <a:off x="509588" y="1940348"/>
            <a:ext cx="7643812" cy="3736552"/>
          </a:xfrm>
          <a:prstGeom prst="rect">
            <a:avLst/>
          </a:prstGeom>
        </p:spPr>
        <p:txBody>
          <a:bodyPr/>
          <a:lstStyle>
            <a:lvl1pPr marL="0" indent="0">
              <a:buNone/>
              <a:defRPr/>
            </a:lvl1pPr>
          </a:lstStyle>
          <a:p>
            <a:pPr lvl="0"/>
            <a:r>
              <a:rPr lang="en-US"/>
              <a:t>Insert Graph Here</a:t>
            </a:r>
          </a:p>
        </p:txBody>
      </p:sp>
      <p:sp>
        <p:nvSpPr>
          <p:cNvPr id="13" name="Text Placeholder 2">
            <a:extLst>
              <a:ext uri="{FF2B5EF4-FFF2-40B4-BE49-F238E27FC236}">
                <a16:creationId xmlns:a16="http://schemas.microsoft.com/office/drawing/2014/main" id="{E4DDEBB8-4594-1049-8809-A0B83084816C}"/>
              </a:ext>
            </a:extLst>
          </p:cNvPr>
          <p:cNvSpPr>
            <a:spLocks noGrp="1"/>
          </p:cNvSpPr>
          <p:nvPr>
            <p:ph type="body" sz="quarter" idx="16" hasCustomPrompt="1"/>
          </p:nvPr>
        </p:nvSpPr>
        <p:spPr>
          <a:xfrm>
            <a:off x="8839200" y="3429000"/>
            <a:ext cx="2057400" cy="2247900"/>
          </a:xfrm>
          <a:prstGeom prst="rect">
            <a:avLst/>
          </a:prstGeom>
        </p:spPr>
        <p:txBody>
          <a:bodyPr/>
          <a:lstStyle>
            <a:lvl1pPr marL="0" indent="0">
              <a:buNone/>
              <a:defRPr sz="1200" b="0" i="0">
                <a:latin typeface="Frutiger LT Std 45 Light" panose="020B0402020204020204" pitchFamily="34" charset="0"/>
              </a:defRPr>
            </a:lvl1pPr>
          </a:lstStyle>
          <a:p>
            <a:pPr lvl="0"/>
            <a:r>
              <a:rPr lang="en-US"/>
              <a:t>Caption</a:t>
            </a:r>
          </a:p>
        </p:txBody>
      </p:sp>
      <p:sp>
        <p:nvSpPr>
          <p:cNvPr id="18" name="Rectangle 17">
            <a:extLst>
              <a:ext uri="{FF2B5EF4-FFF2-40B4-BE49-F238E27FC236}">
                <a16:creationId xmlns:a16="http://schemas.microsoft.com/office/drawing/2014/main" id="{F3CB538C-89C4-8C42-8268-D4A9CAF2D699}"/>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CEAC7E-02B1-AF40-954D-0BD2A25243B8}"/>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Picture Placeholder 23">
            <a:extLst>
              <a:ext uri="{FF2B5EF4-FFF2-40B4-BE49-F238E27FC236}">
                <a16:creationId xmlns:a16="http://schemas.microsoft.com/office/drawing/2014/main" id="{09987F84-B6EE-4049-9F5D-6350C162379B}"/>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0" name="Text Placeholder 16">
            <a:extLst>
              <a:ext uri="{FF2B5EF4-FFF2-40B4-BE49-F238E27FC236}">
                <a16:creationId xmlns:a16="http://schemas.microsoft.com/office/drawing/2014/main" id="{53615AA9-8EB8-894D-BBB5-D157388146CC}"/>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1" name="Text Placeholder 25">
            <a:extLst>
              <a:ext uri="{FF2B5EF4-FFF2-40B4-BE49-F238E27FC236}">
                <a16:creationId xmlns:a16="http://schemas.microsoft.com/office/drawing/2014/main" id="{765863F7-54FF-9D4B-BD4E-A0E093252F3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5C8626E1-B517-BD48-9277-77FCB2683D28}"/>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805116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shots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3FDC845-7937-8C40-BA23-30D9223860B3}"/>
              </a:ext>
            </a:extLst>
          </p:cNvPr>
          <p:cNvSpPr/>
          <p:nvPr userDrawn="1"/>
        </p:nvSpPr>
        <p:spPr>
          <a:xfrm>
            <a:off x="0" y="1628457"/>
            <a:ext cx="12192000" cy="1283708"/>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5">
            <a:extLst>
              <a:ext uri="{FF2B5EF4-FFF2-40B4-BE49-F238E27FC236}">
                <a16:creationId xmlns:a16="http://schemas.microsoft.com/office/drawing/2014/main" id="{7F36C2C2-C687-0445-AE5C-A7FD9E53BB89}"/>
              </a:ext>
            </a:extLst>
          </p:cNvPr>
          <p:cNvSpPr>
            <a:spLocks noGrp="1"/>
          </p:cNvSpPr>
          <p:nvPr>
            <p:ph type="body" sz="quarter" idx="13" hasCustomPrompt="1"/>
          </p:nvPr>
        </p:nvSpPr>
        <p:spPr>
          <a:xfrm>
            <a:off x="518641" y="3385222"/>
            <a:ext cx="1751637" cy="536259"/>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7" name="Text Placeholder 25">
            <a:extLst>
              <a:ext uri="{FF2B5EF4-FFF2-40B4-BE49-F238E27FC236}">
                <a16:creationId xmlns:a16="http://schemas.microsoft.com/office/drawing/2014/main" id="{37FB3CB2-A9C4-E34E-AC60-DF55AE08C463}"/>
              </a:ext>
            </a:extLst>
          </p:cNvPr>
          <p:cNvSpPr>
            <a:spLocks noGrp="1"/>
          </p:cNvSpPr>
          <p:nvPr>
            <p:ph type="body" sz="quarter" idx="14" hasCustomPrompt="1"/>
          </p:nvPr>
        </p:nvSpPr>
        <p:spPr>
          <a:xfrm>
            <a:off x="3261276" y="3385223"/>
            <a:ext cx="1751637" cy="536260"/>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10" name="Picture Placeholder 8">
            <a:extLst>
              <a:ext uri="{FF2B5EF4-FFF2-40B4-BE49-F238E27FC236}">
                <a16:creationId xmlns:a16="http://schemas.microsoft.com/office/drawing/2014/main" id="{388C5BD5-859B-BF40-B2D9-C8FEF9933594}"/>
              </a:ext>
            </a:extLst>
          </p:cNvPr>
          <p:cNvSpPr>
            <a:spLocks noGrp="1"/>
          </p:cNvSpPr>
          <p:nvPr>
            <p:ph type="pic" sz="quarter" idx="17"/>
          </p:nvPr>
        </p:nvSpPr>
        <p:spPr>
          <a:xfrm>
            <a:off x="609600" y="1943100"/>
            <a:ext cx="1373117" cy="1271588"/>
          </a:xfrm>
          <a:prstGeom prst="rect">
            <a:avLst/>
          </a:prstGeom>
        </p:spPr>
        <p:txBody>
          <a:bodyPr/>
          <a:lstStyle>
            <a:lvl1pPr>
              <a:defRPr sz="2000"/>
            </a:lvl1pPr>
          </a:lstStyle>
          <a:p>
            <a:endParaRPr lang="en-US"/>
          </a:p>
        </p:txBody>
      </p:sp>
      <p:sp>
        <p:nvSpPr>
          <p:cNvPr id="11" name="Picture Placeholder 8">
            <a:extLst>
              <a:ext uri="{FF2B5EF4-FFF2-40B4-BE49-F238E27FC236}">
                <a16:creationId xmlns:a16="http://schemas.microsoft.com/office/drawing/2014/main" id="{1DC88938-919B-5243-A5B5-0411127B7361}"/>
              </a:ext>
            </a:extLst>
          </p:cNvPr>
          <p:cNvSpPr>
            <a:spLocks noGrp="1"/>
          </p:cNvSpPr>
          <p:nvPr>
            <p:ph type="pic" sz="quarter" idx="18"/>
          </p:nvPr>
        </p:nvSpPr>
        <p:spPr>
          <a:xfrm>
            <a:off x="3352235" y="1943100"/>
            <a:ext cx="1372151" cy="1271588"/>
          </a:xfrm>
          <a:prstGeom prst="rect">
            <a:avLst/>
          </a:prstGeom>
        </p:spPr>
        <p:txBody>
          <a:bodyPr/>
          <a:lstStyle>
            <a:lvl1pPr>
              <a:defRPr sz="2000"/>
            </a:lvl1pPr>
          </a:lstStyle>
          <a:p>
            <a:endParaRPr lang="en-US"/>
          </a:p>
        </p:txBody>
      </p:sp>
      <p:sp>
        <p:nvSpPr>
          <p:cNvPr id="15" name="Text Placeholder 2">
            <a:extLst>
              <a:ext uri="{FF2B5EF4-FFF2-40B4-BE49-F238E27FC236}">
                <a16:creationId xmlns:a16="http://schemas.microsoft.com/office/drawing/2014/main" id="{F585E51F-9B37-9B48-AF9A-353D75D7BD9A}"/>
              </a:ext>
            </a:extLst>
          </p:cNvPr>
          <p:cNvSpPr>
            <a:spLocks noGrp="1"/>
          </p:cNvSpPr>
          <p:nvPr>
            <p:ph type="body" sz="quarter" idx="22" hasCustomPrompt="1"/>
          </p:nvPr>
        </p:nvSpPr>
        <p:spPr>
          <a:xfrm>
            <a:off x="514748" y="4117726"/>
            <a:ext cx="1751637" cy="1419630"/>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16" name="Text Placeholder 2">
            <a:extLst>
              <a:ext uri="{FF2B5EF4-FFF2-40B4-BE49-F238E27FC236}">
                <a16:creationId xmlns:a16="http://schemas.microsoft.com/office/drawing/2014/main" id="{9FBF2D61-4612-AD4D-B9AC-75E3CD6B86D8}"/>
              </a:ext>
            </a:extLst>
          </p:cNvPr>
          <p:cNvSpPr>
            <a:spLocks noGrp="1"/>
          </p:cNvSpPr>
          <p:nvPr>
            <p:ph type="body" sz="quarter" idx="23" hasCustomPrompt="1"/>
          </p:nvPr>
        </p:nvSpPr>
        <p:spPr>
          <a:xfrm>
            <a:off x="3257383" y="4105568"/>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24" name="Rectangle 23">
            <a:extLst>
              <a:ext uri="{FF2B5EF4-FFF2-40B4-BE49-F238E27FC236}">
                <a16:creationId xmlns:a16="http://schemas.microsoft.com/office/drawing/2014/main" id="{ACE90D07-CD3A-484B-B5C3-D3F99B29BCAE}"/>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B47C09-8278-6544-A1BD-4473E0818580}"/>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7" name="Picture Placeholder 23">
            <a:extLst>
              <a:ext uri="{FF2B5EF4-FFF2-40B4-BE49-F238E27FC236}">
                <a16:creationId xmlns:a16="http://schemas.microsoft.com/office/drawing/2014/main" id="{B0952FCD-C2E5-CF4A-8AB8-8264190358F6}"/>
              </a:ext>
            </a:extLst>
          </p:cNvPr>
          <p:cNvSpPr>
            <a:spLocks noGrp="1"/>
          </p:cNvSpPr>
          <p:nvPr>
            <p:ph type="pic" sz="quarter" idx="26"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8" name="Text Placeholder 25">
            <a:extLst>
              <a:ext uri="{FF2B5EF4-FFF2-40B4-BE49-F238E27FC236}">
                <a16:creationId xmlns:a16="http://schemas.microsoft.com/office/drawing/2014/main" id="{799BBB9E-2DB4-BA4E-BBF9-C4040EA63D5D}"/>
              </a:ext>
            </a:extLst>
          </p:cNvPr>
          <p:cNvSpPr>
            <a:spLocks noGrp="1"/>
          </p:cNvSpPr>
          <p:nvPr>
            <p:ph type="body" sz="quarter" idx="27" hasCustomPrompt="1"/>
          </p:nvPr>
        </p:nvSpPr>
        <p:spPr>
          <a:xfrm>
            <a:off x="6034511" y="3398537"/>
            <a:ext cx="1750406"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29" name="Picture Placeholder 8">
            <a:extLst>
              <a:ext uri="{FF2B5EF4-FFF2-40B4-BE49-F238E27FC236}">
                <a16:creationId xmlns:a16="http://schemas.microsoft.com/office/drawing/2014/main" id="{529E0CB3-41B7-AD46-A699-89D68D23A71D}"/>
              </a:ext>
            </a:extLst>
          </p:cNvPr>
          <p:cNvSpPr>
            <a:spLocks noGrp="1"/>
          </p:cNvSpPr>
          <p:nvPr>
            <p:ph type="pic" sz="quarter" idx="28"/>
          </p:nvPr>
        </p:nvSpPr>
        <p:spPr>
          <a:xfrm>
            <a:off x="6091601" y="1956414"/>
            <a:ext cx="1372151" cy="1271588"/>
          </a:xfrm>
          <a:prstGeom prst="rect">
            <a:avLst/>
          </a:prstGeom>
        </p:spPr>
        <p:txBody>
          <a:bodyPr/>
          <a:lstStyle>
            <a:lvl1pPr>
              <a:defRPr sz="2000"/>
            </a:lvl1pPr>
          </a:lstStyle>
          <a:p>
            <a:endParaRPr lang="en-US"/>
          </a:p>
        </p:txBody>
      </p:sp>
      <p:sp>
        <p:nvSpPr>
          <p:cNvPr id="30" name="Text Placeholder 2">
            <a:extLst>
              <a:ext uri="{FF2B5EF4-FFF2-40B4-BE49-F238E27FC236}">
                <a16:creationId xmlns:a16="http://schemas.microsoft.com/office/drawing/2014/main" id="{E26A628A-08E3-4F43-8CD2-61BD58D8F299}"/>
              </a:ext>
            </a:extLst>
          </p:cNvPr>
          <p:cNvSpPr>
            <a:spLocks noGrp="1"/>
          </p:cNvSpPr>
          <p:nvPr>
            <p:ph type="body" sz="quarter" idx="29" hasCustomPrompt="1"/>
          </p:nvPr>
        </p:nvSpPr>
        <p:spPr>
          <a:xfrm>
            <a:off x="5996749" y="4118882"/>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1" name="Text Placeholder 25">
            <a:extLst>
              <a:ext uri="{FF2B5EF4-FFF2-40B4-BE49-F238E27FC236}">
                <a16:creationId xmlns:a16="http://schemas.microsoft.com/office/drawing/2014/main" id="{5EE5B978-CF47-BF44-8680-A3AE9396047B}"/>
              </a:ext>
            </a:extLst>
          </p:cNvPr>
          <p:cNvSpPr>
            <a:spLocks noGrp="1"/>
          </p:cNvSpPr>
          <p:nvPr>
            <p:ph type="body" sz="quarter" idx="30" hasCustomPrompt="1"/>
          </p:nvPr>
        </p:nvSpPr>
        <p:spPr>
          <a:xfrm>
            <a:off x="8748242" y="3385223"/>
            <a:ext cx="1765513"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32" name="Picture Placeholder 8">
            <a:extLst>
              <a:ext uri="{FF2B5EF4-FFF2-40B4-BE49-F238E27FC236}">
                <a16:creationId xmlns:a16="http://schemas.microsoft.com/office/drawing/2014/main" id="{869787A5-E18C-3849-9C2C-6F22AFB213F0}"/>
              </a:ext>
            </a:extLst>
          </p:cNvPr>
          <p:cNvSpPr>
            <a:spLocks noGrp="1"/>
          </p:cNvSpPr>
          <p:nvPr>
            <p:ph type="pic" sz="quarter" idx="31"/>
          </p:nvPr>
        </p:nvSpPr>
        <p:spPr>
          <a:xfrm>
            <a:off x="8839201" y="1943100"/>
            <a:ext cx="1372151" cy="1271588"/>
          </a:xfrm>
          <a:prstGeom prst="rect">
            <a:avLst/>
          </a:prstGeom>
        </p:spPr>
        <p:txBody>
          <a:bodyPr/>
          <a:lstStyle>
            <a:lvl1pPr>
              <a:defRPr sz="2000"/>
            </a:lvl1pPr>
          </a:lstStyle>
          <a:p>
            <a:endParaRPr lang="en-US"/>
          </a:p>
        </p:txBody>
      </p:sp>
      <p:sp>
        <p:nvSpPr>
          <p:cNvPr id="33" name="Text Placeholder 2">
            <a:extLst>
              <a:ext uri="{FF2B5EF4-FFF2-40B4-BE49-F238E27FC236}">
                <a16:creationId xmlns:a16="http://schemas.microsoft.com/office/drawing/2014/main" id="{151093B3-EDE4-AB4F-B1FF-10597A2B9B82}"/>
              </a:ext>
            </a:extLst>
          </p:cNvPr>
          <p:cNvSpPr>
            <a:spLocks noGrp="1"/>
          </p:cNvSpPr>
          <p:nvPr>
            <p:ph type="body" sz="quarter" idx="32" hasCustomPrompt="1"/>
          </p:nvPr>
        </p:nvSpPr>
        <p:spPr>
          <a:xfrm>
            <a:off x="8744348" y="4105568"/>
            <a:ext cx="1765511"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5" name="Text Placeholder 16">
            <a:extLst>
              <a:ext uri="{FF2B5EF4-FFF2-40B4-BE49-F238E27FC236}">
                <a16:creationId xmlns:a16="http://schemas.microsoft.com/office/drawing/2014/main" id="{CFC35235-020F-734F-AD10-D51DFA55CDF8}"/>
              </a:ext>
            </a:extLst>
          </p:cNvPr>
          <p:cNvSpPr>
            <a:spLocks noGrp="1"/>
          </p:cNvSpPr>
          <p:nvPr>
            <p:ph type="body" sz="quarter" idx="21" hasCustomPrompt="1"/>
          </p:nvPr>
        </p:nvSpPr>
        <p:spPr>
          <a:xfrm>
            <a:off x="509285" y="798167"/>
            <a:ext cx="6954467" cy="557085"/>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0" name="Text Placeholder 16">
            <a:extLst>
              <a:ext uri="{FF2B5EF4-FFF2-40B4-BE49-F238E27FC236}">
                <a16:creationId xmlns:a16="http://schemas.microsoft.com/office/drawing/2014/main" id="{C4DB3331-FA53-6241-B7B1-AF0F88CF5DFF}"/>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555094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5" name="Picture 4" descr="University of Massachusetts Amherst">
            <a:extLst>
              <a:ext uri="{FF2B5EF4-FFF2-40B4-BE49-F238E27FC236}">
                <a16:creationId xmlns:a16="http://schemas.microsoft.com/office/drawing/2014/main" id="{8AEA7E88-3573-6AA8-143D-378C80AC4E5C}"/>
              </a:ext>
            </a:extLst>
          </p:cNvPr>
          <p:cNvPicPr>
            <a:picLocks noChangeAspect="1"/>
          </p:cNvPicPr>
          <p:nvPr userDrawn="1"/>
        </p:nvPicPr>
        <p:blipFill>
          <a:blip r:embed="rId2">
            <a:alphaModFix amt="35000"/>
          </a:blip>
          <a:stretch>
            <a:fillRect/>
          </a:stretch>
        </p:blipFill>
        <p:spPr>
          <a:xfrm>
            <a:off x="1122234" y="1213254"/>
            <a:ext cx="4837176" cy="4837176"/>
          </a:xfrm>
          <a:prstGeom prst="rect">
            <a:avLst/>
          </a:prstGeom>
        </p:spPr>
      </p:pic>
    </p:spTree>
    <p:extLst>
      <p:ext uri="{BB962C8B-B14F-4D97-AF65-F5344CB8AC3E}">
        <p14:creationId xmlns:p14="http://schemas.microsoft.com/office/powerpoint/2010/main" val="535942746"/>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Gallery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A5F2B-D8A2-554D-A8DF-B1C945EC2227}"/>
              </a:ext>
            </a:extLst>
          </p:cNvPr>
          <p:cNvPicPr>
            <a:picLocks noChangeAspect="1"/>
          </p:cNvPicPr>
          <p:nvPr userDrawn="1"/>
        </p:nvPicPr>
        <p:blipFill rotWithShape="1">
          <a:blip r:embed="rId2"/>
          <a:srcRect l="26336" r="60823" b="32816"/>
          <a:stretch/>
        </p:blipFill>
        <p:spPr>
          <a:xfrm>
            <a:off x="0" y="0"/>
            <a:ext cx="1295400" cy="6858000"/>
          </a:xfrm>
          <a:prstGeom prst="rect">
            <a:avLst/>
          </a:prstGeom>
          <a:noFill/>
        </p:spPr>
      </p:pic>
      <p:sp>
        <p:nvSpPr>
          <p:cNvPr id="7" name="Picture Placeholder 10">
            <a:extLst>
              <a:ext uri="{FF2B5EF4-FFF2-40B4-BE49-F238E27FC236}">
                <a16:creationId xmlns:a16="http://schemas.microsoft.com/office/drawing/2014/main" id="{F265D7C2-C34B-3C40-8F62-ACE1DBDE2DC8}"/>
              </a:ext>
            </a:extLst>
          </p:cNvPr>
          <p:cNvSpPr>
            <a:spLocks noGrp="1"/>
          </p:cNvSpPr>
          <p:nvPr>
            <p:ph type="pic" sz="quarter" idx="18"/>
          </p:nvPr>
        </p:nvSpPr>
        <p:spPr>
          <a:xfrm>
            <a:off x="1981200" y="1937737"/>
            <a:ext cx="2057400" cy="1491264"/>
          </a:xfrm>
          <a:prstGeom prst="rect">
            <a:avLst/>
          </a:prstGeom>
        </p:spPr>
        <p:txBody>
          <a:bodyPr/>
          <a:lstStyle/>
          <a:p>
            <a:endParaRPr lang="en-US"/>
          </a:p>
        </p:txBody>
      </p:sp>
      <p:sp>
        <p:nvSpPr>
          <p:cNvPr id="8" name="Picture Placeholder 10">
            <a:extLst>
              <a:ext uri="{FF2B5EF4-FFF2-40B4-BE49-F238E27FC236}">
                <a16:creationId xmlns:a16="http://schemas.microsoft.com/office/drawing/2014/main" id="{0BCE00D3-E0D8-FD45-BD37-8E6B62010DDF}"/>
              </a:ext>
            </a:extLst>
          </p:cNvPr>
          <p:cNvSpPr>
            <a:spLocks noGrp="1"/>
          </p:cNvSpPr>
          <p:nvPr>
            <p:ph type="pic" sz="quarter" idx="19"/>
          </p:nvPr>
        </p:nvSpPr>
        <p:spPr>
          <a:xfrm>
            <a:off x="4256881" y="1957035"/>
            <a:ext cx="1620838" cy="3733799"/>
          </a:xfrm>
          <a:prstGeom prst="rect">
            <a:avLst/>
          </a:prstGeom>
        </p:spPr>
        <p:txBody>
          <a:bodyPr/>
          <a:lstStyle/>
          <a:p>
            <a:endParaRPr lang="en-US"/>
          </a:p>
        </p:txBody>
      </p:sp>
      <p:sp>
        <p:nvSpPr>
          <p:cNvPr id="9" name="Picture Placeholder 10">
            <a:extLst>
              <a:ext uri="{FF2B5EF4-FFF2-40B4-BE49-F238E27FC236}">
                <a16:creationId xmlns:a16="http://schemas.microsoft.com/office/drawing/2014/main" id="{7DD26B29-291B-6C46-ACCE-A2F11CF7DBE5}"/>
              </a:ext>
            </a:extLst>
          </p:cNvPr>
          <p:cNvSpPr>
            <a:spLocks noGrp="1"/>
          </p:cNvSpPr>
          <p:nvPr>
            <p:ph type="pic" sz="quarter" idx="20"/>
          </p:nvPr>
        </p:nvSpPr>
        <p:spPr>
          <a:xfrm>
            <a:off x="1981200" y="3664440"/>
            <a:ext cx="2057400" cy="2012460"/>
          </a:xfrm>
          <a:prstGeom prst="rect">
            <a:avLst/>
          </a:prstGeom>
        </p:spPr>
        <p:txBody>
          <a:bodyPr/>
          <a:lstStyle/>
          <a:p>
            <a:endParaRPr lang="en-US"/>
          </a:p>
        </p:txBody>
      </p:sp>
      <p:sp>
        <p:nvSpPr>
          <p:cNvPr id="12" name="Picture Placeholder 10">
            <a:extLst>
              <a:ext uri="{FF2B5EF4-FFF2-40B4-BE49-F238E27FC236}">
                <a16:creationId xmlns:a16="http://schemas.microsoft.com/office/drawing/2014/main" id="{0150F97D-9FA5-8B4A-B863-F5B6B7B195B7}"/>
              </a:ext>
            </a:extLst>
          </p:cNvPr>
          <p:cNvSpPr>
            <a:spLocks noGrp="1"/>
          </p:cNvSpPr>
          <p:nvPr>
            <p:ph type="pic" sz="quarter" idx="23"/>
          </p:nvPr>
        </p:nvSpPr>
        <p:spPr>
          <a:xfrm>
            <a:off x="6096000" y="2713360"/>
            <a:ext cx="4800600" cy="2977474"/>
          </a:xfrm>
          <a:prstGeom prst="rect">
            <a:avLst/>
          </a:prstGeom>
        </p:spPr>
        <p:txBody>
          <a:bodyPr/>
          <a:lstStyle/>
          <a:p>
            <a:endParaRPr lang="en-US"/>
          </a:p>
        </p:txBody>
      </p:sp>
      <p:sp>
        <p:nvSpPr>
          <p:cNvPr id="18" name="Text Placeholder 2">
            <a:extLst>
              <a:ext uri="{FF2B5EF4-FFF2-40B4-BE49-F238E27FC236}">
                <a16:creationId xmlns:a16="http://schemas.microsoft.com/office/drawing/2014/main" id="{00D206DB-D33B-9C49-8A60-BD5FFF085736}"/>
              </a:ext>
            </a:extLst>
          </p:cNvPr>
          <p:cNvSpPr>
            <a:spLocks noGrp="1"/>
          </p:cNvSpPr>
          <p:nvPr>
            <p:ph type="body" sz="quarter" idx="16" hasCustomPrompt="1"/>
          </p:nvPr>
        </p:nvSpPr>
        <p:spPr>
          <a:xfrm>
            <a:off x="6096000" y="1957035"/>
            <a:ext cx="4800600" cy="709965"/>
          </a:xfrm>
          <a:prstGeom prst="rect">
            <a:avLst/>
          </a:prstGeom>
        </p:spPr>
        <p:txBody>
          <a:bodyPr>
            <a:normAutofit/>
          </a:bodyPr>
          <a:lstStyle>
            <a:lvl1pPr marL="0" indent="0">
              <a:lnSpc>
                <a:spcPct val="100000"/>
              </a:lnSpc>
              <a:buNone/>
              <a:defRPr sz="1400" b="0" i="0">
                <a:latin typeface="Arial" panose="020B0604020202020204" pitchFamily="34" charset="0"/>
                <a:cs typeface="Arial" panose="020B0604020202020204" pitchFamily="34" charset="0"/>
              </a:defRPr>
            </a:lvl1pPr>
          </a:lstStyle>
          <a:p>
            <a:pPr lvl="0"/>
            <a:r>
              <a:rPr lang="en-US"/>
              <a:t>Body</a:t>
            </a:r>
          </a:p>
        </p:txBody>
      </p:sp>
      <p:sp>
        <p:nvSpPr>
          <p:cNvPr id="19" name="Rectangle 18">
            <a:extLst>
              <a:ext uri="{FF2B5EF4-FFF2-40B4-BE49-F238E27FC236}">
                <a16:creationId xmlns:a16="http://schemas.microsoft.com/office/drawing/2014/main" id="{3F0DAA54-CE07-5B41-A3B6-488248D3A51A}"/>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B2750C-0603-3D49-8EBE-3323A8A1210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2" name="Picture Placeholder 23">
            <a:extLst>
              <a:ext uri="{FF2B5EF4-FFF2-40B4-BE49-F238E27FC236}">
                <a16:creationId xmlns:a16="http://schemas.microsoft.com/office/drawing/2014/main" id="{B9DFCDD3-A3DE-DB42-909F-9580A34AF23F}"/>
              </a:ext>
            </a:extLst>
          </p:cNvPr>
          <p:cNvSpPr>
            <a:spLocks noGrp="1"/>
          </p:cNvSpPr>
          <p:nvPr>
            <p:ph type="pic" sz="quarter" idx="24"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3" name="Text Placeholder 16">
            <a:extLst>
              <a:ext uri="{FF2B5EF4-FFF2-40B4-BE49-F238E27FC236}">
                <a16:creationId xmlns:a16="http://schemas.microsoft.com/office/drawing/2014/main" id="{27A25033-2DFE-FB4C-9F7B-50696DCDE7DF}"/>
              </a:ext>
            </a:extLst>
          </p:cNvPr>
          <p:cNvSpPr>
            <a:spLocks noGrp="1"/>
          </p:cNvSpPr>
          <p:nvPr>
            <p:ph type="body" sz="quarter" idx="21" hasCustomPrompt="1"/>
          </p:nvPr>
        </p:nvSpPr>
        <p:spPr>
          <a:xfrm>
            <a:off x="1883564" y="798167"/>
            <a:ext cx="5592503"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3" name="Text Placeholder 16">
            <a:extLst>
              <a:ext uri="{FF2B5EF4-FFF2-40B4-BE49-F238E27FC236}">
                <a16:creationId xmlns:a16="http://schemas.microsoft.com/office/drawing/2014/main" id="{4FF2BFF6-C587-AD4F-85AA-60F259FDAE1D}"/>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2322194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motional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A8AA9-F776-A947-8AC5-11D7C5DDAD6C}"/>
              </a:ext>
            </a:extLst>
          </p:cNvPr>
          <p:cNvSpPr/>
          <p:nvPr userDrawn="1"/>
        </p:nvSpPr>
        <p:spPr>
          <a:xfrm>
            <a:off x="10896600" y="1943100"/>
            <a:ext cx="1295400" cy="4271595"/>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1">
            <a:extLst>
              <a:ext uri="{FF2B5EF4-FFF2-40B4-BE49-F238E27FC236}">
                <a16:creationId xmlns:a16="http://schemas.microsoft.com/office/drawing/2014/main" id="{CF036599-BC7D-5C44-822F-07894BD0E0AD}"/>
              </a:ext>
            </a:extLst>
          </p:cNvPr>
          <p:cNvSpPr>
            <a:spLocks noGrp="1"/>
          </p:cNvSpPr>
          <p:nvPr>
            <p:ph type="pic" sz="quarter" idx="15"/>
          </p:nvPr>
        </p:nvSpPr>
        <p:spPr>
          <a:xfrm>
            <a:off x="7467600" y="2667000"/>
            <a:ext cx="4114800" cy="2672597"/>
          </a:xfrm>
          <a:prstGeom prst="rect">
            <a:avLst/>
          </a:prstGeom>
        </p:spPr>
        <p:txBody>
          <a:bodyPr/>
          <a:lstStyle/>
          <a:p>
            <a:endParaRPr lang="en-US"/>
          </a:p>
        </p:txBody>
      </p:sp>
      <p:sp>
        <p:nvSpPr>
          <p:cNvPr id="10" name="Text Placeholder 18">
            <a:extLst>
              <a:ext uri="{FF2B5EF4-FFF2-40B4-BE49-F238E27FC236}">
                <a16:creationId xmlns:a16="http://schemas.microsoft.com/office/drawing/2014/main" id="{C64084C5-2B07-F644-BDAE-0C2DCF41C374}"/>
              </a:ext>
            </a:extLst>
          </p:cNvPr>
          <p:cNvSpPr>
            <a:spLocks noGrp="1"/>
          </p:cNvSpPr>
          <p:nvPr>
            <p:ph type="body" sz="quarter" idx="16" hasCustomPrompt="1"/>
          </p:nvPr>
        </p:nvSpPr>
        <p:spPr>
          <a:xfrm>
            <a:off x="509283" y="1816099"/>
            <a:ext cx="5586715" cy="3733800"/>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Picture Placeholder 9">
            <a:extLst>
              <a:ext uri="{FF2B5EF4-FFF2-40B4-BE49-F238E27FC236}">
                <a16:creationId xmlns:a16="http://schemas.microsoft.com/office/drawing/2014/main" id="{698840B7-B201-2E47-B5A4-4FB5ECAB1904}"/>
              </a:ext>
            </a:extLst>
          </p:cNvPr>
          <p:cNvSpPr>
            <a:spLocks noGrp="1"/>
          </p:cNvSpPr>
          <p:nvPr>
            <p:ph type="pic" sz="quarter" idx="14"/>
          </p:nvPr>
        </p:nvSpPr>
        <p:spPr>
          <a:xfrm>
            <a:off x="9524998" y="1181101"/>
            <a:ext cx="2349522" cy="1926072"/>
          </a:xfrm>
          <a:prstGeom prst="rect">
            <a:avLst/>
          </a:prstGeom>
        </p:spPr>
        <p:txBody>
          <a:bodyPr/>
          <a:lstStyle/>
          <a:p>
            <a:endParaRPr lang="en-US"/>
          </a:p>
        </p:txBody>
      </p:sp>
      <p:sp>
        <p:nvSpPr>
          <p:cNvPr id="16" name="Rectangle 15">
            <a:extLst>
              <a:ext uri="{FF2B5EF4-FFF2-40B4-BE49-F238E27FC236}">
                <a16:creationId xmlns:a16="http://schemas.microsoft.com/office/drawing/2014/main" id="{1A2BDD93-71BF-A644-806E-07D6EC346B6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7C1E322-AEE5-B64D-A0F2-8E5B99B3307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9" name="Picture Placeholder 23">
            <a:extLst>
              <a:ext uri="{FF2B5EF4-FFF2-40B4-BE49-F238E27FC236}">
                <a16:creationId xmlns:a16="http://schemas.microsoft.com/office/drawing/2014/main" id="{2FD3C6F8-786A-D546-884E-DAE65065BAD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2" name="Text Placeholder 16">
            <a:extLst>
              <a:ext uri="{FF2B5EF4-FFF2-40B4-BE49-F238E27FC236}">
                <a16:creationId xmlns:a16="http://schemas.microsoft.com/office/drawing/2014/main" id="{060D8A02-C2D3-2640-96A8-077B5FD08F02}"/>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3" name="Text Placeholder 25">
            <a:extLst>
              <a:ext uri="{FF2B5EF4-FFF2-40B4-BE49-F238E27FC236}">
                <a16:creationId xmlns:a16="http://schemas.microsoft.com/office/drawing/2014/main" id="{E9F03D8C-62BE-0B40-BB1F-734C72FB249B}"/>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80CFB230-B909-CF46-A7E0-2C28DAA6990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2202123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9A67-2FB1-EF41-8EB8-1A4C87C73997}"/>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F79C5C7-4504-194F-BD52-9784A7023C91}"/>
              </a:ext>
            </a:extLst>
          </p:cNvPr>
          <p:cNvPicPr>
            <a:picLocks noChangeAspect="1"/>
          </p:cNvPicPr>
          <p:nvPr userDrawn="1"/>
        </p:nvPicPr>
        <p:blipFill rotWithShape="1">
          <a:blip r:embed="rId3"/>
          <a:srcRect l="-1576" r="-1555" b="-9027"/>
          <a:stretch/>
        </p:blipFill>
        <p:spPr>
          <a:xfrm>
            <a:off x="3455803" y="2927402"/>
            <a:ext cx="5280394" cy="816931"/>
          </a:xfrm>
          <a:prstGeom prst="rect">
            <a:avLst/>
          </a:prstGeom>
        </p:spPr>
      </p:pic>
    </p:spTree>
    <p:extLst>
      <p:ext uri="{BB962C8B-B14F-4D97-AF65-F5344CB8AC3E}">
        <p14:creationId xmlns:p14="http://schemas.microsoft.com/office/powerpoint/2010/main" val="1395245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8FE5C-10DD-B94E-9B48-5508BA2296C4}"/>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81A7833-95F2-F743-AAB4-68C8893061A6}"/>
              </a:ext>
            </a:extLst>
          </p:cNvPr>
          <p:cNvPicPr>
            <a:picLocks noChangeAspect="1"/>
          </p:cNvPicPr>
          <p:nvPr userDrawn="1"/>
        </p:nvPicPr>
        <p:blipFill>
          <a:blip r:embed="rId3"/>
          <a:stretch>
            <a:fillRect/>
          </a:stretch>
        </p:blipFill>
        <p:spPr>
          <a:xfrm>
            <a:off x="3558633" y="2923068"/>
            <a:ext cx="5074734" cy="742644"/>
          </a:xfrm>
          <a:prstGeom prst="rect">
            <a:avLst/>
          </a:prstGeom>
        </p:spPr>
      </p:pic>
    </p:spTree>
    <p:extLst>
      <p:ext uri="{BB962C8B-B14F-4D97-AF65-F5344CB8AC3E}">
        <p14:creationId xmlns:p14="http://schemas.microsoft.com/office/powerpoint/2010/main" val="2264730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11F654-9786-DF68-CA17-65E6DB55483D}"/>
              </a:ext>
            </a:extLst>
          </p:cNvPr>
          <p:cNvSpPr>
            <a:spLocks noGrp="1"/>
          </p:cNvSpPr>
          <p:nvPr>
            <p:ph type="body" sz="quarter" idx="10" hasCustomPrompt="1"/>
          </p:nvPr>
        </p:nvSpPr>
        <p:spPr>
          <a:xfrm>
            <a:off x="0" y="2544557"/>
            <a:ext cx="12192000" cy="884443"/>
          </a:xfrm>
          <a:prstGeom prst="rect">
            <a:avLst/>
          </a:prstGeom>
        </p:spPr>
        <p:txBody>
          <a:bodyPr anchor="ctr"/>
          <a:lstStyle>
            <a:lvl1pPr marL="0" indent="0" algn="ctr">
              <a:buNone/>
              <a:defRPr sz="3300" b="0">
                <a:solidFill>
                  <a:schemeClr val="bg1"/>
                </a:solidFill>
              </a:defRPr>
            </a:lvl1pPr>
          </a:lstStyle>
          <a:p>
            <a:pPr lvl="0"/>
            <a:r>
              <a:rPr lang="en-US"/>
              <a:t>QUESTIONS &amp; ANSWERS</a:t>
            </a:r>
          </a:p>
        </p:txBody>
      </p:sp>
    </p:spTree>
    <p:extLst>
      <p:ext uri="{BB962C8B-B14F-4D97-AF65-F5344CB8AC3E}">
        <p14:creationId xmlns:p14="http://schemas.microsoft.com/office/powerpoint/2010/main" val="3589563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0CAD9-D5C0-AB4A-9E64-EA1CE2057672}"/>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DEFDD4D-2932-914A-B7A9-C7534FC3CD4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E8D207-3372-D54E-8CFF-B9984B5C015D}"/>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B6C5FF-1E17-4046-9032-A1119B5BA265}"/>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8A36A4C5-FE29-9343-9B3C-B4798F64F804}"/>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dirty="0"/>
              <a:t>Internal Presentation Title</a:t>
            </a:r>
          </a:p>
        </p:txBody>
      </p:sp>
      <p:sp>
        <p:nvSpPr>
          <p:cNvPr id="12" name="Text Placeholder 25">
            <a:extLst>
              <a:ext uri="{FF2B5EF4-FFF2-40B4-BE49-F238E27FC236}">
                <a16:creationId xmlns:a16="http://schemas.microsoft.com/office/drawing/2014/main" id="{0490085A-6E5D-5243-940C-8B0FA1FF6E7F}"/>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dirty="0"/>
              <a:t>DEPARTMENT / PROGRAM NAME</a:t>
            </a:r>
          </a:p>
        </p:txBody>
      </p:sp>
      <p:sp>
        <p:nvSpPr>
          <p:cNvPr id="13" name="Text Placeholder 16">
            <a:extLst>
              <a:ext uri="{FF2B5EF4-FFF2-40B4-BE49-F238E27FC236}">
                <a16:creationId xmlns:a16="http://schemas.microsoft.com/office/drawing/2014/main" id="{E1FCB3DA-E945-D94F-A1DB-E2A2B51ED3EB}"/>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Tree>
    <p:extLst>
      <p:ext uri="{BB962C8B-B14F-4D97-AF65-F5344CB8AC3E}">
        <p14:creationId xmlns:p14="http://schemas.microsoft.com/office/powerpoint/2010/main" val="304839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5409C8-B32B-BE4F-95CA-1E5B31A2BDD4}"/>
              </a:ext>
            </a:extLst>
          </p:cNvPr>
          <p:cNvPicPr>
            <a:picLocks noChangeAspect="1"/>
          </p:cNvPicPr>
          <p:nvPr userDrawn="1"/>
        </p:nvPicPr>
        <p:blipFill rotWithShape="1">
          <a:blip r:embed="rId2">
            <a:alphaModFix/>
          </a:blip>
          <a:srcRect l="15157" t="17734" r="259" b="11524"/>
          <a:stretch/>
        </p:blipFill>
        <p:spPr>
          <a:xfrm>
            <a:off x="0" y="0"/>
            <a:ext cx="12192000" cy="6797937"/>
          </a:xfrm>
          <a:prstGeom prst="rect">
            <a:avLst/>
          </a:prstGeom>
        </p:spPr>
      </p:pic>
      <p:sp>
        <p:nvSpPr>
          <p:cNvPr id="7" name="Rectangle 6">
            <a:extLst>
              <a:ext uri="{FF2B5EF4-FFF2-40B4-BE49-F238E27FC236}">
                <a16:creationId xmlns:a16="http://schemas.microsoft.com/office/drawing/2014/main" id="{FF4FC7A0-38F5-C84E-865D-A84D8DCC656E}"/>
              </a:ext>
            </a:extLst>
          </p:cNvPr>
          <p:cNvSpPr/>
          <p:nvPr userDrawn="1"/>
        </p:nvSpPr>
        <p:spPr>
          <a:xfrm>
            <a:off x="0" y="1"/>
            <a:ext cx="12192000" cy="679793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E920E7-3639-1846-8BFD-85F981BC0486}"/>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26B5E14-177F-F34A-BE4B-449D9A6B423E}"/>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56605A7-2815-D74B-8939-96EABCC58BFC}"/>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C65C6C25-3A5F-0E4F-9BE3-562361B32360}"/>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dirty="0"/>
              <a:t>Internal Presentation Title</a:t>
            </a:r>
          </a:p>
        </p:txBody>
      </p:sp>
      <p:sp>
        <p:nvSpPr>
          <p:cNvPr id="11" name="Text Placeholder 25">
            <a:extLst>
              <a:ext uri="{FF2B5EF4-FFF2-40B4-BE49-F238E27FC236}">
                <a16:creationId xmlns:a16="http://schemas.microsoft.com/office/drawing/2014/main" id="{60FBDFA1-0AB7-0C44-8188-9DF4F8B77F35}"/>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dirty="0"/>
              <a:t>DEPARTMENT / PROGRAM NAME</a:t>
            </a:r>
          </a:p>
        </p:txBody>
      </p:sp>
      <p:sp>
        <p:nvSpPr>
          <p:cNvPr id="2" name="TextBox 1">
            <a:extLst>
              <a:ext uri="{FF2B5EF4-FFF2-40B4-BE49-F238E27FC236}">
                <a16:creationId xmlns:a16="http://schemas.microsoft.com/office/drawing/2014/main" id="{4658F145-5F5E-EF9D-4230-C0D81730A81B}"/>
              </a:ext>
            </a:extLst>
          </p:cNvPr>
          <p:cNvSpPr txBox="1"/>
          <p:nvPr userDrawn="1"/>
        </p:nvSpPr>
        <p:spPr>
          <a:xfrm>
            <a:off x="8733864" y="6412240"/>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ANZ Banking Group – The Agile Transformation</a:t>
            </a:r>
          </a:p>
        </p:txBody>
      </p:sp>
    </p:spTree>
    <p:extLst>
      <p:ext uri="{BB962C8B-B14F-4D97-AF65-F5344CB8AC3E}">
        <p14:creationId xmlns:p14="http://schemas.microsoft.com/office/powerpoint/2010/main" val="1176665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405AE6-C499-2644-8603-CCF802FF3AA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7B27777-72E6-8240-B72C-AC5110075AF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8F0F75-F220-5544-8880-87FA02027917}"/>
              </a:ext>
            </a:extLst>
          </p:cNvPr>
          <p:cNvPicPr>
            <a:picLocks noChangeAspect="1"/>
          </p:cNvPicPr>
          <p:nvPr userDrawn="1"/>
        </p:nvPicPr>
        <p:blipFill rotWithShape="1">
          <a:blip r:embed="rId2">
            <a:alphaModFix amt="20000"/>
          </a:blip>
          <a:srcRect l="35314" t="5548" r="38357" b="13087"/>
          <a:stretch/>
        </p:blipFill>
        <p:spPr>
          <a:xfrm>
            <a:off x="10210801" y="-92254"/>
            <a:ext cx="1981200" cy="6122664"/>
          </a:xfrm>
          <a:prstGeom prst="rect">
            <a:avLst/>
          </a:prstGeom>
        </p:spPr>
      </p:pic>
      <p:sp>
        <p:nvSpPr>
          <p:cNvPr id="7" name="Text Placeholder 16">
            <a:extLst>
              <a:ext uri="{FF2B5EF4-FFF2-40B4-BE49-F238E27FC236}">
                <a16:creationId xmlns:a16="http://schemas.microsoft.com/office/drawing/2014/main" id="{9A91191B-5EDF-DA4F-ACCB-07A9BAC54E88}"/>
              </a:ext>
            </a:extLst>
          </p:cNvPr>
          <p:cNvSpPr>
            <a:spLocks noGrp="1"/>
          </p:cNvSpPr>
          <p:nvPr>
            <p:ph type="body" sz="quarter" idx="13" hasCustomPrompt="1"/>
          </p:nvPr>
        </p:nvSpPr>
        <p:spPr>
          <a:xfrm>
            <a:off x="509285" y="790286"/>
            <a:ext cx="6272515"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Table of Contents</a:t>
            </a:r>
          </a:p>
        </p:txBody>
      </p:sp>
      <p:sp>
        <p:nvSpPr>
          <p:cNvPr id="8" name="Text Placeholder 18">
            <a:extLst>
              <a:ext uri="{FF2B5EF4-FFF2-40B4-BE49-F238E27FC236}">
                <a16:creationId xmlns:a16="http://schemas.microsoft.com/office/drawing/2014/main" id="{2A98BB41-3F93-5F4C-A0B1-08C0F0592FC2}"/>
              </a:ext>
            </a:extLst>
          </p:cNvPr>
          <p:cNvSpPr>
            <a:spLocks noGrp="1"/>
          </p:cNvSpPr>
          <p:nvPr>
            <p:ph type="body" sz="quarter" idx="18" hasCustomPrompt="1"/>
          </p:nvPr>
        </p:nvSpPr>
        <p:spPr>
          <a:xfrm>
            <a:off x="509285" y="1790137"/>
            <a:ext cx="3529315" cy="2971800"/>
          </a:xfrm>
          <a:prstGeom prst="rect">
            <a:avLst/>
          </a:prstGeom>
        </p:spPr>
        <p:txBody>
          <a:bodyPr>
            <a:normAutofit/>
          </a:bodyPr>
          <a:lstStyle>
            <a:lvl1pPr marL="342900" indent="-342900">
              <a:lnSpc>
                <a:spcPct val="150000"/>
              </a:lnSpc>
              <a:spcAft>
                <a:spcPts val="500"/>
              </a:spcAft>
              <a:buFont typeface="+mj-lt"/>
              <a:buAutoNum type="arabicPeriod"/>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Enter text here</a:t>
            </a:r>
          </a:p>
          <a:p>
            <a:pPr lvl="0"/>
            <a:r>
              <a:rPr lang="en-US" dirty="0"/>
              <a:t>…</a:t>
            </a:r>
          </a:p>
          <a:p>
            <a:pPr lvl="0"/>
            <a:r>
              <a:rPr lang="en-US" dirty="0"/>
              <a:t>…</a:t>
            </a:r>
          </a:p>
          <a:p>
            <a:pPr lvl="0"/>
            <a:r>
              <a:rPr lang="en-US" dirty="0"/>
              <a:t>…</a:t>
            </a:r>
          </a:p>
        </p:txBody>
      </p:sp>
      <p:sp>
        <p:nvSpPr>
          <p:cNvPr id="12" name="Picture Placeholder 23">
            <a:extLst>
              <a:ext uri="{FF2B5EF4-FFF2-40B4-BE49-F238E27FC236}">
                <a16:creationId xmlns:a16="http://schemas.microsoft.com/office/drawing/2014/main" id="{49637398-D33E-A24A-9400-844D7275C929}"/>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16" name="Picture Placeholder 4">
            <a:extLst>
              <a:ext uri="{FF2B5EF4-FFF2-40B4-BE49-F238E27FC236}">
                <a16:creationId xmlns:a16="http://schemas.microsoft.com/office/drawing/2014/main" id="{5267C966-B403-A747-BD84-B22E40131E23}"/>
              </a:ext>
            </a:extLst>
          </p:cNvPr>
          <p:cNvSpPr>
            <a:spLocks noGrp="1"/>
          </p:cNvSpPr>
          <p:nvPr>
            <p:ph type="pic" sz="quarter" idx="20"/>
          </p:nvPr>
        </p:nvSpPr>
        <p:spPr>
          <a:xfrm>
            <a:off x="4070350" y="1943100"/>
            <a:ext cx="4083050" cy="2971800"/>
          </a:xfrm>
          <a:prstGeom prst="rect">
            <a:avLst/>
          </a:prstGeom>
        </p:spPr>
        <p:txBody>
          <a:bodyPr/>
          <a:lstStyle/>
          <a:p>
            <a:endParaRPr lang="en-US" dirty="0"/>
          </a:p>
        </p:txBody>
      </p:sp>
      <p:sp>
        <p:nvSpPr>
          <p:cNvPr id="2" name="TextBox 1">
            <a:extLst>
              <a:ext uri="{FF2B5EF4-FFF2-40B4-BE49-F238E27FC236}">
                <a16:creationId xmlns:a16="http://schemas.microsoft.com/office/drawing/2014/main" id="{2D6D986D-777D-AC5B-95F8-CAC5280DCF29}"/>
              </a:ext>
            </a:extLst>
          </p:cNvPr>
          <p:cNvSpPr txBox="1"/>
          <p:nvPr userDrawn="1"/>
        </p:nvSpPr>
        <p:spPr>
          <a:xfrm>
            <a:off x="8758382" y="6367789"/>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ANZ Banking Group – The Agile Transformation</a:t>
            </a:r>
          </a:p>
        </p:txBody>
      </p:sp>
    </p:spTree>
    <p:extLst>
      <p:ext uri="{BB962C8B-B14F-4D97-AF65-F5344CB8AC3E}">
        <p14:creationId xmlns:p14="http://schemas.microsoft.com/office/powerpoint/2010/main" val="4053862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A25FD-42B9-D14B-838F-FE93A1C0085E}"/>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CF3BE2BD-7DAD-4046-8E9C-A5067327421A}"/>
              </a:ext>
            </a:extLst>
          </p:cNvPr>
          <p:cNvSpPr>
            <a:spLocks noGrp="1"/>
          </p:cNvSpPr>
          <p:nvPr>
            <p:ph type="body" sz="quarter" idx="11" hasCustomPrompt="1"/>
          </p:nvPr>
        </p:nvSpPr>
        <p:spPr>
          <a:xfrm>
            <a:off x="494575" y="4357048"/>
            <a:ext cx="6248400" cy="1036638"/>
          </a:xfrm>
          <a:prstGeom prst="rect">
            <a:avLst/>
          </a:prstGeom>
        </p:spPr>
        <p:txBody>
          <a:bodyPr>
            <a:normAutofit/>
          </a:bodyPr>
          <a:lstStyle>
            <a:lvl1pPr marL="0" indent="0" algn="l">
              <a:buNone/>
              <a:defRPr sz="4800" b="0" i="0">
                <a:solidFill>
                  <a:srgbClr val="881C1C"/>
                </a:solidFill>
                <a:latin typeface="Times New Roman" panose="02020603050405020304" pitchFamily="18" charset="0"/>
                <a:cs typeface="Times New Roman" panose="02020603050405020304" pitchFamily="18" charset="0"/>
              </a:defRPr>
            </a:lvl1pPr>
          </a:lstStyle>
          <a:p>
            <a:pPr lvl="0"/>
            <a:r>
              <a:rPr lang="en-US" dirty="0"/>
              <a:t>Section Title</a:t>
            </a:r>
          </a:p>
        </p:txBody>
      </p:sp>
      <p:sp>
        <p:nvSpPr>
          <p:cNvPr id="12" name="Rectangle 11">
            <a:extLst>
              <a:ext uri="{FF2B5EF4-FFF2-40B4-BE49-F238E27FC236}">
                <a16:creationId xmlns:a16="http://schemas.microsoft.com/office/drawing/2014/main" id="{C6A07407-C506-9342-968E-685F3AA97E95}"/>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C8A159-A4B1-754E-A769-090044FF6E27}"/>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5" name="Picture Placeholder 23">
            <a:extLst>
              <a:ext uri="{FF2B5EF4-FFF2-40B4-BE49-F238E27FC236}">
                <a16:creationId xmlns:a16="http://schemas.microsoft.com/office/drawing/2014/main" id="{D11B66BC-B054-8A42-9099-1050B320A125}"/>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8" name="Text Placeholder 16">
            <a:extLst>
              <a:ext uri="{FF2B5EF4-FFF2-40B4-BE49-F238E27FC236}">
                <a16:creationId xmlns:a16="http://schemas.microsoft.com/office/drawing/2014/main" id="{7ACD1628-7F2B-8D43-AC55-DF6444D9E264}"/>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Tree>
    <p:extLst>
      <p:ext uri="{BB962C8B-B14F-4D97-AF65-F5344CB8AC3E}">
        <p14:creationId xmlns:p14="http://schemas.microsoft.com/office/powerpoint/2010/main" val="145309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dirty="0"/>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Body or </a:t>
            </a:r>
            <a:r>
              <a:rPr lang="en-US" dirty="0" err="1"/>
              <a:t>Bulllets</a:t>
            </a:r>
            <a:endParaRPr lang="en-US" dirty="0"/>
          </a:p>
          <a:p>
            <a:pPr lvl="0"/>
            <a:r>
              <a:rPr lang="en-US" dirty="0"/>
              <a:t>…</a:t>
            </a:r>
          </a:p>
          <a:p>
            <a:pPr lvl="0"/>
            <a:r>
              <a:rPr lang="en-US" dirty="0"/>
              <a:t>…</a:t>
            </a:r>
          </a:p>
          <a:p>
            <a:pPr lvl="0"/>
            <a:r>
              <a:rPr lang="en-US" dirty="0"/>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dirty="0"/>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Body or </a:t>
            </a:r>
            <a:r>
              <a:rPr lang="en-US" dirty="0" err="1"/>
              <a:t>Bulllets</a:t>
            </a:r>
            <a:endParaRPr lang="en-US" dirty="0"/>
          </a:p>
          <a:p>
            <a:pPr lvl="0"/>
            <a:r>
              <a:rPr lang="en-US" dirty="0"/>
              <a:t>…</a:t>
            </a:r>
          </a:p>
          <a:p>
            <a:pPr lvl="0"/>
            <a:r>
              <a:rPr lang="en-US" dirty="0"/>
              <a:t>…</a:t>
            </a:r>
          </a:p>
          <a:p>
            <a:pPr lvl="0"/>
            <a:r>
              <a:rPr lang="en-US" dirty="0"/>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08966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pic>
        <p:nvPicPr>
          <p:cNvPr id="2" name="Picture 1">
            <a:extLst>
              <a:ext uri="{FF2B5EF4-FFF2-40B4-BE49-F238E27FC236}">
                <a16:creationId xmlns:a16="http://schemas.microsoft.com/office/drawing/2014/main" id="{8183674F-3D81-F6BC-3FCD-D622C6845796}"/>
              </a:ext>
            </a:extLst>
          </p:cNvPr>
          <p:cNvPicPr>
            <a:picLocks noChangeAspect="1"/>
          </p:cNvPicPr>
          <p:nvPr userDrawn="1"/>
        </p:nvPicPr>
        <p:blipFill>
          <a:blip r:embed="rId3"/>
          <a:stretch>
            <a:fillRect/>
          </a:stretch>
        </p:blipFill>
        <p:spPr>
          <a:xfrm>
            <a:off x="340170" y="6172594"/>
            <a:ext cx="3629532" cy="638264"/>
          </a:xfrm>
          <a:prstGeom prst="rect">
            <a:avLst/>
          </a:prstGeom>
        </p:spPr>
      </p:pic>
      <p:sp>
        <p:nvSpPr>
          <p:cNvPr id="5" name="TextBox 4">
            <a:extLst>
              <a:ext uri="{FF2B5EF4-FFF2-40B4-BE49-F238E27FC236}">
                <a16:creationId xmlns:a16="http://schemas.microsoft.com/office/drawing/2014/main" id="{DF3EE6E1-64AE-68A6-6BA3-34C574022CE8}"/>
              </a:ext>
            </a:extLst>
          </p:cNvPr>
          <p:cNvSpPr txBox="1"/>
          <p:nvPr userDrawn="1"/>
        </p:nvSpPr>
        <p:spPr>
          <a:xfrm>
            <a:off x="8072583" y="6384815"/>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ANZ Banking Group – The Agile Transformation</a:t>
            </a:r>
          </a:p>
        </p:txBody>
      </p:sp>
    </p:spTree>
    <p:extLst>
      <p:ext uri="{BB962C8B-B14F-4D97-AF65-F5344CB8AC3E}">
        <p14:creationId xmlns:p14="http://schemas.microsoft.com/office/powerpoint/2010/main" val="128953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Block-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7B8525-0552-68C4-0020-7CD438DC7E8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F25685DD-1913-78A8-2B77-ED0CDF0C92CD}"/>
              </a:ext>
            </a:extLst>
          </p:cNvPr>
          <p:cNvSpPr>
            <a:spLocks noGrp="1"/>
          </p:cNvSpPr>
          <p:nvPr>
            <p:ph type="body" sz="quarter" idx="11"/>
          </p:nvPr>
        </p:nvSpPr>
        <p:spPr>
          <a:xfrm>
            <a:off x="630936" y="1485900"/>
            <a:ext cx="9802368" cy="3806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ACFC7A-8C3F-260E-EDB1-96B00AE65DAF}"/>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527289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EC6D7D5-BFCE-E145-8F3F-7D3B84FC032A}"/>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10" name="Picture Placeholder 23">
            <a:extLst>
              <a:ext uri="{FF2B5EF4-FFF2-40B4-BE49-F238E27FC236}">
                <a16:creationId xmlns:a16="http://schemas.microsoft.com/office/drawing/2014/main" id="{085205A6-B8EC-0449-BF59-7C16DF8A7E6F}"/>
              </a:ext>
            </a:extLst>
          </p:cNvPr>
          <p:cNvSpPr>
            <a:spLocks noGrp="1"/>
          </p:cNvSpPr>
          <p:nvPr>
            <p:ph type="pic" sz="quarter" idx="17"/>
          </p:nvPr>
        </p:nvSpPr>
        <p:spPr>
          <a:xfrm>
            <a:off x="9525000" y="-8111"/>
            <a:ext cx="2667000" cy="1951211"/>
          </a:xfrm>
          <a:prstGeom prst="rect">
            <a:avLst/>
          </a:prstGeom>
        </p:spPr>
        <p:txBody>
          <a:bodyPr/>
          <a:lstStyle/>
          <a:p>
            <a:endParaRPr lang="en-US" dirty="0"/>
          </a:p>
        </p:txBody>
      </p:sp>
      <p:sp>
        <p:nvSpPr>
          <p:cNvPr id="9" name="Text Placeholder 18">
            <a:extLst>
              <a:ext uri="{FF2B5EF4-FFF2-40B4-BE49-F238E27FC236}">
                <a16:creationId xmlns:a16="http://schemas.microsoft.com/office/drawing/2014/main" id="{AA4962B6-1226-3A43-9B05-CB0160F66A37}"/>
              </a:ext>
            </a:extLst>
          </p:cNvPr>
          <p:cNvSpPr>
            <a:spLocks noGrp="1"/>
          </p:cNvSpPr>
          <p:nvPr>
            <p:ph type="body" sz="quarter" idx="14" hasCustomPrompt="1"/>
          </p:nvPr>
        </p:nvSpPr>
        <p:spPr>
          <a:xfrm>
            <a:off x="509286" y="1821815"/>
            <a:ext cx="2843514" cy="3736552"/>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Body or </a:t>
            </a:r>
            <a:r>
              <a:rPr lang="en-US" dirty="0" err="1"/>
              <a:t>Bulllets</a:t>
            </a:r>
            <a:endParaRPr lang="en-US" dirty="0"/>
          </a:p>
          <a:p>
            <a:pPr lvl="0"/>
            <a:r>
              <a:rPr lang="en-US" dirty="0"/>
              <a:t>…</a:t>
            </a:r>
          </a:p>
          <a:p>
            <a:pPr lvl="0"/>
            <a:r>
              <a:rPr lang="en-US" dirty="0"/>
              <a:t>…</a:t>
            </a:r>
          </a:p>
          <a:p>
            <a:pPr lvl="0"/>
            <a:r>
              <a:rPr lang="en-US" dirty="0"/>
              <a:t>…</a:t>
            </a:r>
          </a:p>
        </p:txBody>
      </p:sp>
      <p:sp>
        <p:nvSpPr>
          <p:cNvPr id="11" name="Text Placeholder 18">
            <a:extLst>
              <a:ext uri="{FF2B5EF4-FFF2-40B4-BE49-F238E27FC236}">
                <a16:creationId xmlns:a16="http://schemas.microsoft.com/office/drawing/2014/main" id="{EC5C2791-E0D3-3B4E-8DB5-B03DF8052B44}"/>
              </a:ext>
            </a:extLst>
          </p:cNvPr>
          <p:cNvSpPr>
            <a:spLocks noGrp="1"/>
          </p:cNvSpPr>
          <p:nvPr>
            <p:ph type="body" sz="quarter" idx="18" hasCustomPrompt="1"/>
          </p:nvPr>
        </p:nvSpPr>
        <p:spPr>
          <a:xfrm>
            <a:off x="3945464" y="1804879"/>
            <a:ext cx="4893735" cy="3736552"/>
          </a:xfrm>
          <a:prstGeom prst="rect">
            <a:avLst/>
          </a:prstGeom>
        </p:spPr>
        <p:txBody>
          <a:bodyPr>
            <a:normAutofit/>
          </a:bodyPr>
          <a:lstStyle>
            <a:lvl1pPr marL="0" indent="0">
              <a:lnSpc>
                <a:spcPct val="150000"/>
              </a:lnSpc>
              <a:buFontTx/>
              <a:buNone/>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Body or </a:t>
            </a:r>
            <a:r>
              <a:rPr lang="en-US" dirty="0" err="1"/>
              <a:t>Bulllets</a:t>
            </a:r>
            <a:endParaRPr lang="en-US" dirty="0"/>
          </a:p>
          <a:p>
            <a:pPr lvl="0"/>
            <a:r>
              <a:rPr lang="en-US" dirty="0"/>
              <a:t>…</a:t>
            </a:r>
          </a:p>
          <a:p>
            <a:pPr lvl="0"/>
            <a:r>
              <a:rPr lang="en-US" dirty="0"/>
              <a:t>…</a:t>
            </a:r>
          </a:p>
          <a:p>
            <a:pPr lvl="0"/>
            <a:r>
              <a:rPr lang="en-US" dirty="0"/>
              <a:t>…</a:t>
            </a:r>
          </a:p>
        </p:txBody>
      </p:sp>
      <p:sp>
        <p:nvSpPr>
          <p:cNvPr id="8" name="Text Placeholder 25">
            <a:extLst>
              <a:ext uri="{FF2B5EF4-FFF2-40B4-BE49-F238E27FC236}">
                <a16:creationId xmlns:a16="http://schemas.microsoft.com/office/drawing/2014/main" id="{7DD322B7-0D00-9A41-B982-4DE1E78676E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dirty="0"/>
              <a:t>SUBTITLE</a:t>
            </a:r>
          </a:p>
        </p:txBody>
      </p:sp>
      <p:sp>
        <p:nvSpPr>
          <p:cNvPr id="12" name="Text Placeholder 16">
            <a:extLst>
              <a:ext uri="{FF2B5EF4-FFF2-40B4-BE49-F238E27FC236}">
                <a16:creationId xmlns:a16="http://schemas.microsoft.com/office/drawing/2014/main" id="{5C5C5EC9-ADEB-C74C-A833-4CA86FF037F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spTree>
    <p:extLst>
      <p:ext uri="{BB962C8B-B14F-4D97-AF65-F5344CB8AC3E}">
        <p14:creationId xmlns:p14="http://schemas.microsoft.com/office/powerpoint/2010/main" val="4273330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 or Content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A49026-D5FD-0C49-A10A-E395A62818AF}"/>
              </a:ext>
            </a:extLst>
          </p:cNvPr>
          <p:cNvPicPr>
            <a:picLocks noChangeAspect="1"/>
          </p:cNvPicPr>
          <p:nvPr userDrawn="1"/>
        </p:nvPicPr>
        <p:blipFill rotWithShape="1">
          <a:blip r:embed="rId2"/>
          <a:srcRect t="19964" b="60222"/>
          <a:stretch/>
        </p:blipFill>
        <p:spPr>
          <a:xfrm>
            <a:off x="-458" y="0"/>
            <a:ext cx="12192000" cy="2444427"/>
          </a:xfrm>
          <a:prstGeom prst="rect">
            <a:avLst/>
          </a:prstGeom>
        </p:spPr>
      </p:pic>
      <p:sp>
        <p:nvSpPr>
          <p:cNvPr id="12" name="Content Placeholder 14">
            <a:extLst>
              <a:ext uri="{FF2B5EF4-FFF2-40B4-BE49-F238E27FC236}">
                <a16:creationId xmlns:a16="http://schemas.microsoft.com/office/drawing/2014/main" id="{42AEA2D2-D7AF-1747-A980-7D677DDF073F}"/>
              </a:ext>
            </a:extLst>
          </p:cNvPr>
          <p:cNvSpPr>
            <a:spLocks noGrp="1"/>
          </p:cNvSpPr>
          <p:nvPr>
            <p:ph sz="quarter" idx="17" hasCustomPrompt="1"/>
          </p:nvPr>
        </p:nvSpPr>
        <p:spPr>
          <a:xfrm>
            <a:off x="509588" y="1940348"/>
            <a:ext cx="7643812" cy="3736552"/>
          </a:xfrm>
          <a:prstGeom prst="rect">
            <a:avLst/>
          </a:prstGeom>
        </p:spPr>
        <p:txBody>
          <a:bodyPr/>
          <a:lstStyle>
            <a:lvl1pPr marL="0" indent="0">
              <a:buNone/>
              <a:defRPr/>
            </a:lvl1pPr>
          </a:lstStyle>
          <a:p>
            <a:pPr lvl="0"/>
            <a:r>
              <a:rPr lang="en-US" dirty="0"/>
              <a:t>Insert Graph Here</a:t>
            </a:r>
          </a:p>
        </p:txBody>
      </p:sp>
      <p:sp>
        <p:nvSpPr>
          <p:cNvPr id="13" name="Text Placeholder 2">
            <a:extLst>
              <a:ext uri="{FF2B5EF4-FFF2-40B4-BE49-F238E27FC236}">
                <a16:creationId xmlns:a16="http://schemas.microsoft.com/office/drawing/2014/main" id="{E4DDEBB8-4594-1049-8809-A0B83084816C}"/>
              </a:ext>
            </a:extLst>
          </p:cNvPr>
          <p:cNvSpPr>
            <a:spLocks noGrp="1"/>
          </p:cNvSpPr>
          <p:nvPr>
            <p:ph type="body" sz="quarter" idx="16" hasCustomPrompt="1"/>
          </p:nvPr>
        </p:nvSpPr>
        <p:spPr>
          <a:xfrm>
            <a:off x="8839200" y="3429000"/>
            <a:ext cx="2057400" cy="2247900"/>
          </a:xfrm>
          <a:prstGeom prst="rect">
            <a:avLst/>
          </a:prstGeom>
        </p:spPr>
        <p:txBody>
          <a:bodyPr/>
          <a:lstStyle>
            <a:lvl1pPr marL="0" indent="0">
              <a:buNone/>
              <a:defRPr sz="1200" b="0" i="0">
                <a:latin typeface="Frutiger LT Std 45 Light" panose="020B0402020204020204" pitchFamily="34" charset="0"/>
              </a:defRPr>
            </a:lvl1pPr>
          </a:lstStyle>
          <a:p>
            <a:pPr lvl="0"/>
            <a:r>
              <a:rPr lang="en-US" dirty="0"/>
              <a:t>Caption</a:t>
            </a:r>
          </a:p>
        </p:txBody>
      </p:sp>
      <p:sp>
        <p:nvSpPr>
          <p:cNvPr id="18" name="Rectangle 17">
            <a:extLst>
              <a:ext uri="{FF2B5EF4-FFF2-40B4-BE49-F238E27FC236}">
                <a16:creationId xmlns:a16="http://schemas.microsoft.com/office/drawing/2014/main" id="{F3CB538C-89C4-8C42-8268-D4A9CAF2D699}"/>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CEAC7E-02B1-AF40-954D-0BD2A25243B8}"/>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Picture Placeholder 23">
            <a:extLst>
              <a:ext uri="{FF2B5EF4-FFF2-40B4-BE49-F238E27FC236}">
                <a16:creationId xmlns:a16="http://schemas.microsoft.com/office/drawing/2014/main" id="{09987F84-B6EE-4049-9F5D-6350C162379B}"/>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10" name="Text Placeholder 16">
            <a:extLst>
              <a:ext uri="{FF2B5EF4-FFF2-40B4-BE49-F238E27FC236}">
                <a16:creationId xmlns:a16="http://schemas.microsoft.com/office/drawing/2014/main" id="{53615AA9-8EB8-894D-BBB5-D157388146CC}"/>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
        <p:nvSpPr>
          <p:cNvPr id="11" name="Text Placeholder 25">
            <a:extLst>
              <a:ext uri="{FF2B5EF4-FFF2-40B4-BE49-F238E27FC236}">
                <a16:creationId xmlns:a16="http://schemas.microsoft.com/office/drawing/2014/main" id="{765863F7-54FF-9D4B-BD4E-A0E093252F3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dirty="0"/>
              <a:t>SUBTITLE</a:t>
            </a:r>
          </a:p>
        </p:txBody>
      </p:sp>
      <p:sp>
        <p:nvSpPr>
          <p:cNvPr id="14" name="Text Placeholder 16">
            <a:extLst>
              <a:ext uri="{FF2B5EF4-FFF2-40B4-BE49-F238E27FC236}">
                <a16:creationId xmlns:a16="http://schemas.microsoft.com/office/drawing/2014/main" id="{5C8626E1-B517-BD48-9277-77FCB2683D28}"/>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spTree>
    <p:extLst>
      <p:ext uri="{BB962C8B-B14F-4D97-AF65-F5344CB8AC3E}">
        <p14:creationId xmlns:p14="http://schemas.microsoft.com/office/powerpoint/2010/main" val="39307851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shots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3FDC845-7937-8C40-BA23-30D9223860B3}"/>
              </a:ext>
            </a:extLst>
          </p:cNvPr>
          <p:cNvSpPr/>
          <p:nvPr userDrawn="1"/>
        </p:nvSpPr>
        <p:spPr>
          <a:xfrm>
            <a:off x="0" y="1628457"/>
            <a:ext cx="12192000" cy="1283708"/>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5">
            <a:extLst>
              <a:ext uri="{FF2B5EF4-FFF2-40B4-BE49-F238E27FC236}">
                <a16:creationId xmlns:a16="http://schemas.microsoft.com/office/drawing/2014/main" id="{7F36C2C2-C687-0445-AE5C-A7FD9E53BB89}"/>
              </a:ext>
            </a:extLst>
          </p:cNvPr>
          <p:cNvSpPr>
            <a:spLocks noGrp="1"/>
          </p:cNvSpPr>
          <p:nvPr>
            <p:ph type="body" sz="quarter" idx="13" hasCustomPrompt="1"/>
          </p:nvPr>
        </p:nvSpPr>
        <p:spPr>
          <a:xfrm>
            <a:off x="518641" y="3385222"/>
            <a:ext cx="1751637" cy="536259"/>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dirty="0"/>
              <a:t>SUBTITLE</a:t>
            </a:r>
          </a:p>
        </p:txBody>
      </p:sp>
      <p:sp>
        <p:nvSpPr>
          <p:cNvPr id="7" name="Text Placeholder 25">
            <a:extLst>
              <a:ext uri="{FF2B5EF4-FFF2-40B4-BE49-F238E27FC236}">
                <a16:creationId xmlns:a16="http://schemas.microsoft.com/office/drawing/2014/main" id="{37FB3CB2-A9C4-E34E-AC60-DF55AE08C463}"/>
              </a:ext>
            </a:extLst>
          </p:cNvPr>
          <p:cNvSpPr>
            <a:spLocks noGrp="1"/>
          </p:cNvSpPr>
          <p:nvPr>
            <p:ph type="body" sz="quarter" idx="14" hasCustomPrompt="1"/>
          </p:nvPr>
        </p:nvSpPr>
        <p:spPr>
          <a:xfrm>
            <a:off x="3261276" y="3385223"/>
            <a:ext cx="1751637" cy="536260"/>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dirty="0"/>
              <a:t>SUBTITLE</a:t>
            </a:r>
          </a:p>
        </p:txBody>
      </p:sp>
      <p:sp>
        <p:nvSpPr>
          <p:cNvPr id="10" name="Picture Placeholder 8">
            <a:extLst>
              <a:ext uri="{FF2B5EF4-FFF2-40B4-BE49-F238E27FC236}">
                <a16:creationId xmlns:a16="http://schemas.microsoft.com/office/drawing/2014/main" id="{388C5BD5-859B-BF40-B2D9-C8FEF9933594}"/>
              </a:ext>
            </a:extLst>
          </p:cNvPr>
          <p:cNvSpPr>
            <a:spLocks noGrp="1"/>
          </p:cNvSpPr>
          <p:nvPr>
            <p:ph type="pic" sz="quarter" idx="17"/>
          </p:nvPr>
        </p:nvSpPr>
        <p:spPr>
          <a:xfrm>
            <a:off x="609600" y="1943100"/>
            <a:ext cx="1373117" cy="1271588"/>
          </a:xfrm>
          <a:prstGeom prst="rect">
            <a:avLst/>
          </a:prstGeom>
        </p:spPr>
        <p:txBody>
          <a:bodyPr/>
          <a:lstStyle>
            <a:lvl1pPr>
              <a:defRPr sz="2000"/>
            </a:lvl1pPr>
          </a:lstStyle>
          <a:p>
            <a:endParaRPr lang="en-US" dirty="0"/>
          </a:p>
        </p:txBody>
      </p:sp>
      <p:sp>
        <p:nvSpPr>
          <p:cNvPr id="11" name="Picture Placeholder 8">
            <a:extLst>
              <a:ext uri="{FF2B5EF4-FFF2-40B4-BE49-F238E27FC236}">
                <a16:creationId xmlns:a16="http://schemas.microsoft.com/office/drawing/2014/main" id="{1DC88938-919B-5243-A5B5-0411127B7361}"/>
              </a:ext>
            </a:extLst>
          </p:cNvPr>
          <p:cNvSpPr>
            <a:spLocks noGrp="1"/>
          </p:cNvSpPr>
          <p:nvPr>
            <p:ph type="pic" sz="quarter" idx="18"/>
          </p:nvPr>
        </p:nvSpPr>
        <p:spPr>
          <a:xfrm>
            <a:off x="3352235" y="1943100"/>
            <a:ext cx="1372151" cy="1271588"/>
          </a:xfrm>
          <a:prstGeom prst="rect">
            <a:avLst/>
          </a:prstGeom>
        </p:spPr>
        <p:txBody>
          <a:bodyPr/>
          <a:lstStyle>
            <a:lvl1pPr>
              <a:defRPr sz="2000"/>
            </a:lvl1pPr>
          </a:lstStyle>
          <a:p>
            <a:endParaRPr lang="en-US" dirty="0"/>
          </a:p>
        </p:txBody>
      </p:sp>
      <p:sp>
        <p:nvSpPr>
          <p:cNvPr id="15" name="Text Placeholder 2">
            <a:extLst>
              <a:ext uri="{FF2B5EF4-FFF2-40B4-BE49-F238E27FC236}">
                <a16:creationId xmlns:a16="http://schemas.microsoft.com/office/drawing/2014/main" id="{F585E51F-9B37-9B48-AF9A-353D75D7BD9A}"/>
              </a:ext>
            </a:extLst>
          </p:cNvPr>
          <p:cNvSpPr>
            <a:spLocks noGrp="1"/>
          </p:cNvSpPr>
          <p:nvPr>
            <p:ph type="body" sz="quarter" idx="22" hasCustomPrompt="1"/>
          </p:nvPr>
        </p:nvSpPr>
        <p:spPr>
          <a:xfrm>
            <a:off x="514748" y="4117726"/>
            <a:ext cx="1751637" cy="1419630"/>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dirty="0"/>
              <a:t>Caption</a:t>
            </a:r>
          </a:p>
        </p:txBody>
      </p:sp>
      <p:sp>
        <p:nvSpPr>
          <p:cNvPr id="16" name="Text Placeholder 2">
            <a:extLst>
              <a:ext uri="{FF2B5EF4-FFF2-40B4-BE49-F238E27FC236}">
                <a16:creationId xmlns:a16="http://schemas.microsoft.com/office/drawing/2014/main" id="{9FBF2D61-4612-AD4D-B9AC-75E3CD6B86D8}"/>
              </a:ext>
            </a:extLst>
          </p:cNvPr>
          <p:cNvSpPr>
            <a:spLocks noGrp="1"/>
          </p:cNvSpPr>
          <p:nvPr>
            <p:ph type="body" sz="quarter" idx="23" hasCustomPrompt="1"/>
          </p:nvPr>
        </p:nvSpPr>
        <p:spPr>
          <a:xfrm>
            <a:off x="3257383" y="4105568"/>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dirty="0"/>
              <a:t>Caption</a:t>
            </a:r>
          </a:p>
        </p:txBody>
      </p:sp>
      <p:sp>
        <p:nvSpPr>
          <p:cNvPr id="24" name="Rectangle 23">
            <a:extLst>
              <a:ext uri="{FF2B5EF4-FFF2-40B4-BE49-F238E27FC236}">
                <a16:creationId xmlns:a16="http://schemas.microsoft.com/office/drawing/2014/main" id="{ACE90D07-CD3A-484B-B5C3-D3F99B29BCAE}"/>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B47C09-8278-6544-A1BD-4473E0818580}"/>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7" name="Picture Placeholder 23">
            <a:extLst>
              <a:ext uri="{FF2B5EF4-FFF2-40B4-BE49-F238E27FC236}">
                <a16:creationId xmlns:a16="http://schemas.microsoft.com/office/drawing/2014/main" id="{B0952FCD-C2E5-CF4A-8AB8-8264190358F6}"/>
              </a:ext>
            </a:extLst>
          </p:cNvPr>
          <p:cNvSpPr>
            <a:spLocks noGrp="1"/>
          </p:cNvSpPr>
          <p:nvPr>
            <p:ph type="pic" sz="quarter" idx="26"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28" name="Text Placeholder 25">
            <a:extLst>
              <a:ext uri="{FF2B5EF4-FFF2-40B4-BE49-F238E27FC236}">
                <a16:creationId xmlns:a16="http://schemas.microsoft.com/office/drawing/2014/main" id="{799BBB9E-2DB4-BA4E-BBF9-C4040EA63D5D}"/>
              </a:ext>
            </a:extLst>
          </p:cNvPr>
          <p:cNvSpPr>
            <a:spLocks noGrp="1"/>
          </p:cNvSpPr>
          <p:nvPr>
            <p:ph type="body" sz="quarter" idx="27" hasCustomPrompt="1"/>
          </p:nvPr>
        </p:nvSpPr>
        <p:spPr>
          <a:xfrm>
            <a:off x="6034511" y="3398537"/>
            <a:ext cx="1750406"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dirty="0"/>
              <a:t>SUBTITLE</a:t>
            </a:r>
          </a:p>
        </p:txBody>
      </p:sp>
      <p:sp>
        <p:nvSpPr>
          <p:cNvPr id="29" name="Picture Placeholder 8">
            <a:extLst>
              <a:ext uri="{FF2B5EF4-FFF2-40B4-BE49-F238E27FC236}">
                <a16:creationId xmlns:a16="http://schemas.microsoft.com/office/drawing/2014/main" id="{529E0CB3-41B7-AD46-A699-89D68D23A71D}"/>
              </a:ext>
            </a:extLst>
          </p:cNvPr>
          <p:cNvSpPr>
            <a:spLocks noGrp="1"/>
          </p:cNvSpPr>
          <p:nvPr>
            <p:ph type="pic" sz="quarter" idx="28"/>
          </p:nvPr>
        </p:nvSpPr>
        <p:spPr>
          <a:xfrm>
            <a:off x="6091601" y="1956414"/>
            <a:ext cx="1372151" cy="1271588"/>
          </a:xfrm>
          <a:prstGeom prst="rect">
            <a:avLst/>
          </a:prstGeom>
        </p:spPr>
        <p:txBody>
          <a:bodyPr/>
          <a:lstStyle>
            <a:lvl1pPr>
              <a:defRPr sz="2000"/>
            </a:lvl1pPr>
          </a:lstStyle>
          <a:p>
            <a:endParaRPr lang="en-US" dirty="0"/>
          </a:p>
        </p:txBody>
      </p:sp>
      <p:sp>
        <p:nvSpPr>
          <p:cNvPr id="30" name="Text Placeholder 2">
            <a:extLst>
              <a:ext uri="{FF2B5EF4-FFF2-40B4-BE49-F238E27FC236}">
                <a16:creationId xmlns:a16="http://schemas.microsoft.com/office/drawing/2014/main" id="{E26A628A-08E3-4F43-8CD2-61BD58D8F299}"/>
              </a:ext>
            </a:extLst>
          </p:cNvPr>
          <p:cNvSpPr>
            <a:spLocks noGrp="1"/>
          </p:cNvSpPr>
          <p:nvPr>
            <p:ph type="body" sz="quarter" idx="29" hasCustomPrompt="1"/>
          </p:nvPr>
        </p:nvSpPr>
        <p:spPr>
          <a:xfrm>
            <a:off x="5996749" y="4118882"/>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dirty="0"/>
              <a:t>Caption</a:t>
            </a:r>
          </a:p>
        </p:txBody>
      </p:sp>
      <p:sp>
        <p:nvSpPr>
          <p:cNvPr id="31" name="Text Placeholder 25">
            <a:extLst>
              <a:ext uri="{FF2B5EF4-FFF2-40B4-BE49-F238E27FC236}">
                <a16:creationId xmlns:a16="http://schemas.microsoft.com/office/drawing/2014/main" id="{5EE5B978-CF47-BF44-8680-A3AE9396047B}"/>
              </a:ext>
            </a:extLst>
          </p:cNvPr>
          <p:cNvSpPr>
            <a:spLocks noGrp="1"/>
          </p:cNvSpPr>
          <p:nvPr>
            <p:ph type="body" sz="quarter" idx="30" hasCustomPrompt="1"/>
          </p:nvPr>
        </p:nvSpPr>
        <p:spPr>
          <a:xfrm>
            <a:off x="8748242" y="3385223"/>
            <a:ext cx="1765513"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dirty="0"/>
              <a:t>SUBTITLE</a:t>
            </a:r>
          </a:p>
        </p:txBody>
      </p:sp>
      <p:sp>
        <p:nvSpPr>
          <p:cNvPr id="32" name="Picture Placeholder 8">
            <a:extLst>
              <a:ext uri="{FF2B5EF4-FFF2-40B4-BE49-F238E27FC236}">
                <a16:creationId xmlns:a16="http://schemas.microsoft.com/office/drawing/2014/main" id="{869787A5-E18C-3849-9C2C-6F22AFB213F0}"/>
              </a:ext>
            </a:extLst>
          </p:cNvPr>
          <p:cNvSpPr>
            <a:spLocks noGrp="1"/>
          </p:cNvSpPr>
          <p:nvPr>
            <p:ph type="pic" sz="quarter" idx="31"/>
          </p:nvPr>
        </p:nvSpPr>
        <p:spPr>
          <a:xfrm>
            <a:off x="8839201" y="1943100"/>
            <a:ext cx="1372151" cy="1271588"/>
          </a:xfrm>
          <a:prstGeom prst="rect">
            <a:avLst/>
          </a:prstGeom>
        </p:spPr>
        <p:txBody>
          <a:bodyPr/>
          <a:lstStyle>
            <a:lvl1pPr>
              <a:defRPr sz="2000"/>
            </a:lvl1pPr>
          </a:lstStyle>
          <a:p>
            <a:endParaRPr lang="en-US" dirty="0"/>
          </a:p>
        </p:txBody>
      </p:sp>
      <p:sp>
        <p:nvSpPr>
          <p:cNvPr id="33" name="Text Placeholder 2">
            <a:extLst>
              <a:ext uri="{FF2B5EF4-FFF2-40B4-BE49-F238E27FC236}">
                <a16:creationId xmlns:a16="http://schemas.microsoft.com/office/drawing/2014/main" id="{151093B3-EDE4-AB4F-B1FF-10597A2B9B82}"/>
              </a:ext>
            </a:extLst>
          </p:cNvPr>
          <p:cNvSpPr>
            <a:spLocks noGrp="1"/>
          </p:cNvSpPr>
          <p:nvPr>
            <p:ph type="body" sz="quarter" idx="32" hasCustomPrompt="1"/>
          </p:nvPr>
        </p:nvSpPr>
        <p:spPr>
          <a:xfrm>
            <a:off x="8744348" y="4105568"/>
            <a:ext cx="1765511"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dirty="0"/>
              <a:t>Caption</a:t>
            </a:r>
          </a:p>
        </p:txBody>
      </p:sp>
      <p:sp>
        <p:nvSpPr>
          <p:cNvPr id="35" name="Text Placeholder 16">
            <a:extLst>
              <a:ext uri="{FF2B5EF4-FFF2-40B4-BE49-F238E27FC236}">
                <a16:creationId xmlns:a16="http://schemas.microsoft.com/office/drawing/2014/main" id="{CFC35235-020F-734F-AD10-D51DFA55CDF8}"/>
              </a:ext>
            </a:extLst>
          </p:cNvPr>
          <p:cNvSpPr>
            <a:spLocks noGrp="1"/>
          </p:cNvSpPr>
          <p:nvPr>
            <p:ph type="body" sz="quarter" idx="21" hasCustomPrompt="1"/>
          </p:nvPr>
        </p:nvSpPr>
        <p:spPr>
          <a:xfrm>
            <a:off x="509285" y="798167"/>
            <a:ext cx="6954467" cy="557085"/>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sp>
        <p:nvSpPr>
          <p:cNvPr id="20" name="Text Placeholder 16">
            <a:extLst>
              <a:ext uri="{FF2B5EF4-FFF2-40B4-BE49-F238E27FC236}">
                <a16:creationId xmlns:a16="http://schemas.microsoft.com/office/drawing/2014/main" id="{C4DB3331-FA53-6241-B7B1-AF0F88CF5DFF}"/>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Tree>
    <p:extLst>
      <p:ext uri="{BB962C8B-B14F-4D97-AF65-F5344CB8AC3E}">
        <p14:creationId xmlns:p14="http://schemas.microsoft.com/office/powerpoint/2010/main" val="3755184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Gallery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A5F2B-D8A2-554D-A8DF-B1C945EC2227}"/>
              </a:ext>
            </a:extLst>
          </p:cNvPr>
          <p:cNvPicPr>
            <a:picLocks noChangeAspect="1"/>
          </p:cNvPicPr>
          <p:nvPr userDrawn="1"/>
        </p:nvPicPr>
        <p:blipFill rotWithShape="1">
          <a:blip r:embed="rId2"/>
          <a:srcRect l="26336" r="60823" b="32816"/>
          <a:stretch/>
        </p:blipFill>
        <p:spPr>
          <a:xfrm>
            <a:off x="0" y="0"/>
            <a:ext cx="1295400" cy="6858000"/>
          </a:xfrm>
          <a:prstGeom prst="rect">
            <a:avLst/>
          </a:prstGeom>
          <a:noFill/>
        </p:spPr>
      </p:pic>
      <p:sp>
        <p:nvSpPr>
          <p:cNvPr id="7" name="Picture Placeholder 10">
            <a:extLst>
              <a:ext uri="{FF2B5EF4-FFF2-40B4-BE49-F238E27FC236}">
                <a16:creationId xmlns:a16="http://schemas.microsoft.com/office/drawing/2014/main" id="{F265D7C2-C34B-3C40-8F62-ACE1DBDE2DC8}"/>
              </a:ext>
            </a:extLst>
          </p:cNvPr>
          <p:cNvSpPr>
            <a:spLocks noGrp="1"/>
          </p:cNvSpPr>
          <p:nvPr>
            <p:ph type="pic" sz="quarter" idx="18"/>
          </p:nvPr>
        </p:nvSpPr>
        <p:spPr>
          <a:xfrm>
            <a:off x="1981200" y="1937737"/>
            <a:ext cx="2057400" cy="1491264"/>
          </a:xfrm>
          <a:prstGeom prst="rect">
            <a:avLst/>
          </a:prstGeom>
        </p:spPr>
        <p:txBody>
          <a:bodyPr/>
          <a:lstStyle/>
          <a:p>
            <a:endParaRPr lang="en-US" dirty="0"/>
          </a:p>
        </p:txBody>
      </p:sp>
      <p:sp>
        <p:nvSpPr>
          <p:cNvPr id="8" name="Picture Placeholder 10">
            <a:extLst>
              <a:ext uri="{FF2B5EF4-FFF2-40B4-BE49-F238E27FC236}">
                <a16:creationId xmlns:a16="http://schemas.microsoft.com/office/drawing/2014/main" id="{0BCE00D3-E0D8-FD45-BD37-8E6B62010DDF}"/>
              </a:ext>
            </a:extLst>
          </p:cNvPr>
          <p:cNvSpPr>
            <a:spLocks noGrp="1"/>
          </p:cNvSpPr>
          <p:nvPr>
            <p:ph type="pic" sz="quarter" idx="19"/>
          </p:nvPr>
        </p:nvSpPr>
        <p:spPr>
          <a:xfrm>
            <a:off x="4256881" y="1957035"/>
            <a:ext cx="1620838" cy="3733799"/>
          </a:xfrm>
          <a:prstGeom prst="rect">
            <a:avLst/>
          </a:prstGeom>
        </p:spPr>
        <p:txBody>
          <a:bodyPr/>
          <a:lstStyle/>
          <a:p>
            <a:endParaRPr lang="en-US" dirty="0"/>
          </a:p>
        </p:txBody>
      </p:sp>
      <p:sp>
        <p:nvSpPr>
          <p:cNvPr id="9" name="Picture Placeholder 10">
            <a:extLst>
              <a:ext uri="{FF2B5EF4-FFF2-40B4-BE49-F238E27FC236}">
                <a16:creationId xmlns:a16="http://schemas.microsoft.com/office/drawing/2014/main" id="{7DD26B29-291B-6C46-ACCE-A2F11CF7DBE5}"/>
              </a:ext>
            </a:extLst>
          </p:cNvPr>
          <p:cNvSpPr>
            <a:spLocks noGrp="1"/>
          </p:cNvSpPr>
          <p:nvPr>
            <p:ph type="pic" sz="quarter" idx="20"/>
          </p:nvPr>
        </p:nvSpPr>
        <p:spPr>
          <a:xfrm>
            <a:off x="1981200" y="3664440"/>
            <a:ext cx="2057400" cy="2012460"/>
          </a:xfrm>
          <a:prstGeom prst="rect">
            <a:avLst/>
          </a:prstGeom>
        </p:spPr>
        <p:txBody>
          <a:bodyPr/>
          <a:lstStyle/>
          <a:p>
            <a:endParaRPr lang="en-US" dirty="0"/>
          </a:p>
        </p:txBody>
      </p:sp>
      <p:sp>
        <p:nvSpPr>
          <p:cNvPr id="12" name="Picture Placeholder 10">
            <a:extLst>
              <a:ext uri="{FF2B5EF4-FFF2-40B4-BE49-F238E27FC236}">
                <a16:creationId xmlns:a16="http://schemas.microsoft.com/office/drawing/2014/main" id="{0150F97D-9FA5-8B4A-B863-F5B6B7B195B7}"/>
              </a:ext>
            </a:extLst>
          </p:cNvPr>
          <p:cNvSpPr>
            <a:spLocks noGrp="1"/>
          </p:cNvSpPr>
          <p:nvPr>
            <p:ph type="pic" sz="quarter" idx="23"/>
          </p:nvPr>
        </p:nvSpPr>
        <p:spPr>
          <a:xfrm>
            <a:off x="6096000" y="2713360"/>
            <a:ext cx="4800600" cy="2977474"/>
          </a:xfrm>
          <a:prstGeom prst="rect">
            <a:avLst/>
          </a:prstGeom>
        </p:spPr>
        <p:txBody>
          <a:bodyPr/>
          <a:lstStyle/>
          <a:p>
            <a:endParaRPr lang="en-US"/>
          </a:p>
        </p:txBody>
      </p:sp>
      <p:sp>
        <p:nvSpPr>
          <p:cNvPr id="18" name="Text Placeholder 2">
            <a:extLst>
              <a:ext uri="{FF2B5EF4-FFF2-40B4-BE49-F238E27FC236}">
                <a16:creationId xmlns:a16="http://schemas.microsoft.com/office/drawing/2014/main" id="{00D206DB-D33B-9C49-8A60-BD5FFF085736}"/>
              </a:ext>
            </a:extLst>
          </p:cNvPr>
          <p:cNvSpPr>
            <a:spLocks noGrp="1"/>
          </p:cNvSpPr>
          <p:nvPr>
            <p:ph type="body" sz="quarter" idx="16" hasCustomPrompt="1"/>
          </p:nvPr>
        </p:nvSpPr>
        <p:spPr>
          <a:xfrm>
            <a:off x="6096000" y="1957035"/>
            <a:ext cx="4800600" cy="709965"/>
          </a:xfrm>
          <a:prstGeom prst="rect">
            <a:avLst/>
          </a:prstGeom>
        </p:spPr>
        <p:txBody>
          <a:bodyPr>
            <a:normAutofit/>
          </a:bodyPr>
          <a:lstStyle>
            <a:lvl1pPr marL="0" indent="0">
              <a:lnSpc>
                <a:spcPct val="100000"/>
              </a:lnSpc>
              <a:buNone/>
              <a:defRPr sz="1400" b="0" i="0">
                <a:latin typeface="Arial" panose="020B0604020202020204" pitchFamily="34" charset="0"/>
                <a:cs typeface="Arial" panose="020B0604020202020204" pitchFamily="34" charset="0"/>
              </a:defRPr>
            </a:lvl1pPr>
          </a:lstStyle>
          <a:p>
            <a:pPr lvl="0"/>
            <a:r>
              <a:rPr lang="en-US" dirty="0"/>
              <a:t>Body</a:t>
            </a:r>
          </a:p>
        </p:txBody>
      </p:sp>
      <p:sp>
        <p:nvSpPr>
          <p:cNvPr id="19" name="Rectangle 18">
            <a:extLst>
              <a:ext uri="{FF2B5EF4-FFF2-40B4-BE49-F238E27FC236}">
                <a16:creationId xmlns:a16="http://schemas.microsoft.com/office/drawing/2014/main" id="{3F0DAA54-CE07-5B41-A3B6-488248D3A51A}"/>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B2750C-0603-3D49-8EBE-3323A8A1210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2" name="Picture Placeholder 23">
            <a:extLst>
              <a:ext uri="{FF2B5EF4-FFF2-40B4-BE49-F238E27FC236}">
                <a16:creationId xmlns:a16="http://schemas.microsoft.com/office/drawing/2014/main" id="{B9DFCDD3-A3DE-DB42-909F-9580A34AF23F}"/>
              </a:ext>
            </a:extLst>
          </p:cNvPr>
          <p:cNvSpPr>
            <a:spLocks noGrp="1"/>
          </p:cNvSpPr>
          <p:nvPr>
            <p:ph type="pic" sz="quarter" idx="24"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23" name="Text Placeholder 16">
            <a:extLst>
              <a:ext uri="{FF2B5EF4-FFF2-40B4-BE49-F238E27FC236}">
                <a16:creationId xmlns:a16="http://schemas.microsoft.com/office/drawing/2014/main" id="{27A25033-2DFE-FB4C-9F7B-50696DCDE7DF}"/>
              </a:ext>
            </a:extLst>
          </p:cNvPr>
          <p:cNvSpPr>
            <a:spLocks noGrp="1"/>
          </p:cNvSpPr>
          <p:nvPr>
            <p:ph type="body" sz="quarter" idx="21" hasCustomPrompt="1"/>
          </p:nvPr>
        </p:nvSpPr>
        <p:spPr>
          <a:xfrm>
            <a:off x="1883564" y="798167"/>
            <a:ext cx="5592503"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sp>
        <p:nvSpPr>
          <p:cNvPr id="13" name="Text Placeholder 16">
            <a:extLst>
              <a:ext uri="{FF2B5EF4-FFF2-40B4-BE49-F238E27FC236}">
                <a16:creationId xmlns:a16="http://schemas.microsoft.com/office/drawing/2014/main" id="{4FF2BFF6-C587-AD4F-85AA-60F259FDAE1D}"/>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Tree>
    <p:extLst>
      <p:ext uri="{BB962C8B-B14F-4D97-AF65-F5344CB8AC3E}">
        <p14:creationId xmlns:p14="http://schemas.microsoft.com/office/powerpoint/2010/main" val="4237618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motional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A8AA9-F776-A947-8AC5-11D7C5DDAD6C}"/>
              </a:ext>
            </a:extLst>
          </p:cNvPr>
          <p:cNvSpPr/>
          <p:nvPr userDrawn="1"/>
        </p:nvSpPr>
        <p:spPr>
          <a:xfrm>
            <a:off x="10896600" y="1943100"/>
            <a:ext cx="1295400" cy="4271595"/>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1">
            <a:extLst>
              <a:ext uri="{FF2B5EF4-FFF2-40B4-BE49-F238E27FC236}">
                <a16:creationId xmlns:a16="http://schemas.microsoft.com/office/drawing/2014/main" id="{CF036599-BC7D-5C44-822F-07894BD0E0AD}"/>
              </a:ext>
            </a:extLst>
          </p:cNvPr>
          <p:cNvSpPr>
            <a:spLocks noGrp="1"/>
          </p:cNvSpPr>
          <p:nvPr>
            <p:ph type="pic" sz="quarter" idx="15"/>
          </p:nvPr>
        </p:nvSpPr>
        <p:spPr>
          <a:xfrm>
            <a:off x="7467600" y="2667000"/>
            <a:ext cx="4114800" cy="2672597"/>
          </a:xfrm>
          <a:prstGeom prst="rect">
            <a:avLst/>
          </a:prstGeom>
        </p:spPr>
        <p:txBody>
          <a:bodyPr/>
          <a:lstStyle/>
          <a:p>
            <a:endParaRPr lang="en-US" dirty="0"/>
          </a:p>
        </p:txBody>
      </p:sp>
      <p:sp>
        <p:nvSpPr>
          <p:cNvPr id="10" name="Text Placeholder 18">
            <a:extLst>
              <a:ext uri="{FF2B5EF4-FFF2-40B4-BE49-F238E27FC236}">
                <a16:creationId xmlns:a16="http://schemas.microsoft.com/office/drawing/2014/main" id="{C64084C5-2B07-F644-BDAE-0C2DCF41C374}"/>
              </a:ext>
            </a:extLst>
          </p:cNvPr>
          <p:cNvSpPr>
            <a:spLocks noGrp="1"/>
          </p:cNvSpPr>
          <p:nvPr>
            <p:ph type="body" sz="quarter" idx="16" hasCustomPrompt="1"/>
          </p:nvPr>
        </p:nvSpPr>
        <p:spPr>
          <a:xfrm>
            <a:off x="509283" y="1816099"/>
            <a:ext cx="5586715" cy="3733800"/>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Body or </a:t>
            </a:r>
            <a:r>
              <a:rPr lang="en-US" dirty="0" err="1"/>
              <a:t>Bulllets</a:t>
            </a:r>
            <a:endParaRPr lang="en-US" dirty="0"/>
          </a:p>
          <a:p>
            <a:pPr lvl="0"/>
            <a:r>
              <a:rPr lang="en-US" dirty="0"/>
              <a:t>…</a:t>
            </a:r>
          </a:p>
          <a:p>
            <a:pPr lvl="0"/>
            <a:r>
              <a:rPr lang="en-US" dirty="0"/>
              <a:t>…</a:t>
            </a:r>
          </a:p>
          <a:p>
            <a:pPr lvl="0"/>
            <a:r>
              <a:rPr lang="en-US" dirty="0"/>
              <a:t>…</a:t>
            </a:r>
          </a:p>
        </p:txBody>
      </p:sp>
      <p:sp>
        <p:nvSpPr>
          <p:cNvPr id="11" name="Picture Placeholder 9">
            <a:extLst>
              <a:ext uri="{FF2B5EF4-FFF2-40B4-BE49-F238E27FC236}">
                <a16:creationId xmlns:a16="http://schemas.microsoft.com/office/drawing/2014/main" id="{698840B7-B201-2E47-B5A4-4FB5ECAB1904}"/>
              </a:ext>
            </a:extLst>
          </p:cNvPr>
          <p:cNvSpPr>
            <a:spLocks noGrp="1"/>
          </p:cNvSpPr>
          <p:nvPr>
            <p:ph type="pic" sz="quarter" idx="14"/>
          </p:nvPr>
        </p:nvSpPr>
        <p:spPr>
          <a:xfrm>
            <a:off x="9524998" y="1181101"/>
            <a:ext cx="2349522" cy="1926072"/>
          </a:xfrm>
          <a:prstGeom prst="rect">
            <a:avLst/>
          </a:prstGeom>
        </p:spPr>
        <p:txBody>
          <a:bodyPr/>
          <a:lstStyle/>
          <a:p>
            <a:endParaRPr lang="en-US" dirty="0"/>
          </a:p>
        </p:txBody>
      </p:sp>
      <p:sp>
        <p:nvSpPr>
          <p:cNvPr id="16" name="Rectangle 15">
            <a:extLst>
              <a:ext uri="{FF2B5EF4-FFF2-40B4-BE49-F238E27FC236}">
                <a16:creationId xmlns:a16="http://schemas.microsoft.com/office/drawing/2014/main" id="{1A2BDD93-71BF-A644-806E-07D6EC346B6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7C1E322-AEE5-B64D-A0F2-8E5B99B3307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9" name="Picture Placeholder 23">
            <a:extLst>
              <a:ext uri="{FF2B5EF4-FFF2-40B4-BE49-F238E27FC236}">
                <a16:creationId xmlns:a16="http://schemas.microsoft.com/office/drawing/2014/main" id="{2FD3C6F8-786A-D546-884E-DAE65065BAD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dirty="0"/>
              <a:t>Add dept. wordmark</a:t>
            </a:r>
          </a:p>
        </p:txBody>
      </p:sp>
      <p:sp>
        <p:nvSpPr>
          <p:cNvPr id="12" name="Text Placeholder 16">
            <a:extLst>
              <a:ext uri="{FF2B5EF4-FFF2-40B4-BE49-F238E27FC236}">
                <a16:creationId xmlns:a16="http://schemas.microsoft.com/office/drawing/2014/main" id="{060D8A02-C2D3-2640-96A8-077B5FD08F02}"/>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dirty="0"/>
              <a:t>Presentation Title and/or Date</a:t>
            </a:r>
          </a:p>
        </p:txBody>
      </p:sp>
      <p:sp>
        <p:nvSpPr>
          <p:cNvPr id="13" name="Text Placeholder 25">
            <a:extLst>
              <a:ext uri="{FF2B5EF4-FFF2-40B4-BE49-F238E27FC236}">
                <a16:creationId xmlns:a16="http://schemas.microsoft.com/office/drawing/2014/main" id="{E9F03D8C-62BE-0B40-BB1F-734C72FB249B}"/>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dirty="0"/>
              <a:t>SUBTITLE</a:t>
            </a:r>
          </a:p>
        </p:txBody>
      </p:sp>
      <p:sp>
        <p:nvSpPr>
          <p:cNvPr id="14" name="Text Placeholder 16">
            <a:extLst>
              <a:ext uri="{FF2B5EF4-FFF2-40B4-BE49-F238E27FC236}">
                <a16:creationId xmlns:a16="http://schemas.microsoft.com/office/drawing/2014/main" id="{80CFB230-B909-CF46-A7E0-2C28DAA6990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dirty="0"/>
              <a:t>Click to add title</a:t>
            </a:r>
          </a:p>
        </p:txBody>
      </p:sp>
    </p:spTree>
    <p:extLst>
      <p:ext uri="{BB962C8B-B14F-4D97-AF65-F5344CB8AC3E}">
        <p14:creationId xmlns:p14="http://schemas.microsoft.com/office/powerpoint/2010/main" val="1896054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9A67-2FB1-EF41-8EB8-1A4C87C73997}"/>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F79C5C7-4504-194F-BD52-9784A7023C91}"/>
              </a:ext>
            </a:extLst>
          </p:cNvPr>
          <p:cNvPicPr>
            <a:picLocks noChangeAspect="1"/>
          </p:cNvPicPr>
          <p:nvPr userDrawn="1"/>
        </p:nvPicPr>
        <p:blipFill rotWithShape="1">
          <a:blip r:embed="rId3"/>
          <a:srcRect l="-1576" r="-1555" b="-9027"/>
          <a:stretch/>
        </p:blipFill>
        <p:spPr>
          <a:xfrm>
            <a:off x="3455803" y="2927402"/>
            <a:ext cx="5280394" cy="816931"/>
          </a:xfrm>
          <a:prstGeom prst="rect">
            <a:avLst/>
          </a:prstGeom>
        </p:spPr>
      </p:pic>
    </p:spTree>
    <p:extLst>
      <p:ext uri="{BB962C8B-B14F-4D97-AF65-F5344CB8AC3E}">
        <p14:creationId xmlns:p14="http://schemas.microsoft.com/office/powerpoint/2010/main" val="1944782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8FE5C-10DD-B94E-9B48-5508BA2296C4}"/>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81A7833-95F2-F743-AAB4-68C8893061A6}"/>
              </a:ext>
            </a:extLst>
          </p:cNvPr>
          <p:cNvPicPr>
            <a:picLocks noChangeAspect="1"/>
          </p:cNvPicPr>
          <p:nvPr userDrawn="1"/>
        </p:nvPicPr>
        <p:blipFill>
          <a:blip r:embed="rId3"/>
          <a:stretch>
            <a:fillRect/>
          </a:stretch>
        </p:blipFill>
        <p:spPr>
          <a:xfrm>
            <a:off x="3558633" y="2923068"/>
            <a:ext cx="5074734" cy="742644"/>
          </a:xfrm>
          <a:prstGeom prst="rect">
            <a:avLst/>
          </a:prstGeom>
        </p:spPr>
      </p:pic>
    </p:spTree>
    <p:extLst>
      <p:ext uri="{BB962C8B-B14F-4D97-AF65-F5344CB8AC3E}">
        <p14:creationId xmlns:p14="http://schemas.microsoft.com/office/powerpoint/2010/main" val="2120577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08966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 name="TextBox 1">
            <a:extLst>
              <a:ext uri="{FF2B5EF4-FFF2-40B4-BE49-F238E27FC236}">
                <a16:creationId xmlns:a16="http://schemas.microsoft.com/office/drawing/2014/main" id="{57C7319E-0922-2E51-9957-163497A33D29}"/>
              </a:ext>
            </a:extLst>
          </p:cNvPr>
          <p:cNvSpPr txBox="1"/>
          <p:nvPr userDrawn="1"/>
        </p:nvSpPr>
        <p:spPr>
          <a:xfrm>
            <a:off x="8072583" y="6384815"/>
            <a:ext cx="29900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ANZ Banking Group – The Agile Transformation</a:t>
            </a:r>
          </a:p>
        </p:txBody>
      </p:sp>
      <p:pic>
        <p:nvPicPr>
          <p:cNvPr id="3" name="Picture 2">
            <a:extLst>
              <a:ext uri="{FF2B5EF4-FFF2-40B4-BE49-F238E27FC236}">
                <a16:creationId xmlns:a16="http://schemas.microsoft.com/office/drawing/2014/main" id="{26E516CE-524C-02F8-939E-20FB623B9AEA}"/>
              </a:ext>
            </a:extLst>
          </p:cNvPr>
          <p:cNvPicPr>
            <a:picLocks noChangeAspect="1"/>
          </p:cNvPicPr>
          <p:nvPr userDrawn="1"/>
        </p:nvPicPr>
        <p:blipFill>
          <a:blip r:embed="rId3"/>
          <a:stretch>
            <a:fillRect/>
          </a:stretch>
        </p:blipFill>
        <p:spPr>
          <a:xfrm>
            <a:off x="340170" y="6172594"/>
            <a:ext cx="3629532" cy="638264"/>
          </a:xfrm>
          <a:prstGeom prst="rect">
            <a:avLst/>
          </a:prstGeom>
        </p:spPr>
      </p:pic>
    </p:spTree>
    <p:extLst>
      <p:ext uri="{BB962C8B-B14F-4D97-AF65-F5344CB8AC3E}">
        <p14:creationId xmlns:p14="http://schemas.microsoft.com/office/powerpoint/2010/main" val="256741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Text_P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07487-6E8E-6288-BD1E-CF6315A1848C}"/>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869B4C3A-2D61-20A1-6DD3-8E5EE6CA4735}"/>
              </a:ext>
            </a:extLst>
          </p:cNvPr>
          <p:cNvSpPr>
            <a:spLocks noGrp="1"/>
          </p:cNvSpPr>
          <p:nvPr>
            <p:ph type="body" sz="quarter" idx="10"/>
          </p:nvPr>
        </p:nvSpPr>
        <p:spPr>
          <a:xfrm>
            <a:off x="630935" y="1490472"/>
            <a:ext cx="5303520" cy="3825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29D487BE-6968-AE8E-4B68-C0CC5FBB5CA7}"/>
              </a:ext>
            </a:extLst>
          </p:cNvPr>
          <p:cNvSpPr>
            <a:spLocks noGrp="1"/>
          </p:cNvSpPr>
          <p:nvPr>
            <p:ph type="pic" sz="quarter" idx="11"/>
          </p:nvPr>
        </p:nvSpPr>
        <p:spPr>
          <a:xfrm>
            <a:off x="6224587" y="1490472"/>
            <a:ext cx="5047488" cy="3824288"/>
          </a:xfrm>
        </p:spPr>
        <p:txBody>
          <a:bodyPr/>
          <a:lstStyle/>
          <a:p>
            <a:endParaRPr lang="en-US"/>
          </a:p>
        </p:txBody>
      </p:sp>
      <p:sp>
        <p:nvSpPr>
          <p:cNvPr id="12" name="Slide Number Placeholder 11">
            <a:extLst>
              <a:ext uri="{FF2B5EF4-FFF2-40B4-BE49-F238E27FC236}">
                <a16:creationId xmlns:a16="http://schemas.microsoft.com/office/drawing/2014/main" id="{924798C9-FB76-7ECE-9E1E-51242817C498}"/>
              </a:ext>
            </a:extLst>
          </p:cNvPr>
          <p:cNvSpPr>
            <a:spLocks noGrp="1"/>
          </p:cNvSpPr>
          <p:nvPr>
            <p:ph type="sldNum" sz="quarter" idx="12"/>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613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Text_Char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7E637B-6246-9934-9E9E-8028E18DEA27}"/>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6435AC6-6E05-0182-54E7-60A16226987A}"/>
              </a:ext>
            </a:extLst>
          </p:cNvPr>
          <p:cNvSpPr>
            <a:spLocks noGrp="1"/>
          </p:cNvSpPr>
          <p:nvPr>
            <p:ph type="body" sz="quarter" idx="11"/>
          </p:nvPr>
        </p:nvSpPr>
        <p:spPr>
          <a:xfrm>
            <a:off x="630936" y="1490472"/>
            <a:ext cx="5303520" cy="3822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hart Placeholder 15">
            <a:extLst>
              <a:ext uri="{FF2B5EF4-FFF2-40B4-BE49-F238E27FC236}">
                <a16:creationId xmlns:a16="http://schemas.microsoft.com/office/drawing/2014/main" id="{EE62482E-CE7E-5713-BEE0-8148EF195F01}"/>
              </a:ext>
            </a:extLst>
          </p:cNvPr>
          <p:cNvSpPr>
            <a:spLocks noGrp="1"/>
          </p:cNvSpPr>
          <p:nvPr>
            <p:ph type="chart" sz="quarter" idx="12"/>
          </p:nvPr>
        </p:nvSpPr>
        <p:spPr>
          <a:xfrm>
            <a:off x="6227064" y="1490472"/>
            <a:ext cx="5043487" cy="3822191"/>
          </a:xfrm>
        </p:spPr>
        <p:txBody>
          <a:bodyPr/>
          <a:lstStyle/>
          <a:p>
            <a:endParaRPr lang="en-US"/>
          </a:p>
        </p:txBody>
      </p:sp>
      <p:sp>
        <p:nvSpPr>
          <p:cNvPr id="8" name="Slide Number Placeholder 7">
            <a:extLst>
              <a:ext uri="{FF2B5EF4-FFF2-40B4-BE49-F238E27FC236}">
                <a16:creationId xmlns:a16="http://schemas.microsoft.com/office/drawing/2014/main" id="{0BEEB1CD-1C6B-288E-6E3F-05307E725FE6}"/>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411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block-Pic">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C649E2-1C72-6CD6-7504-3DF58464182C}"/>
              </a:ext>
            </a:extLst>
          </p:cNvPr>
          <p:cNvSpPr>
            <a:spLocks noGrp="1"/>
          </p:cNvSpPr>
          <p:nvPr>
            <p:ph type="title"/>
          </p:nvPr>
        </p:nvSpPr>
        <p:spPr/>
        <p:txBody>
          <a:bodyPr/>
          <a:lstStyle/>
          <a:p>
            <a:r>
              <a:rPr lang="en-US"/>
              <a:t>Click to edit Master title style</a:t>
            </a:r>
          </a:p>
        </p:txBody>
      </p:sp>
      <p:sp>
        <p:nvSpPr>
          <p:cNvPr id="11" name="Picture Placeholder 10">
            <a:extLst>
              <a:ext uri="{FF2B5EF4-FFF2-40B4-BE49-F238E27FC236}">
                <a16:creationId xmlns:a16="http://schemas.microsoft.com/office/drawing/2014/main" id="{70607F7A-1601-6397-26EB-C823B304DF84}"/>
              </a:ext>
            </a:extLst>
          </p:cNvPr>
          <p:cNvSpPr>
            <a:spLocks noGrp="1"/>
          </p:cNvSpPr>
          <p:nvPr>
            <p:ph type="pic" sz="quarter" idx="11"/>
          </p:nvPr>
        </p:nvSpPr>
        <p:spPr>
          <a:xfrm>
            <a:off x="630238" y="1485900"/>
            <a:ext cx="9802812" cy="3824288"/>
          </a:xfrm>
        </p:spPr>
        <p:txBody>
          <a:bodyPr/>
          <a:lstStyle/>
          <a:p>
            <a:endParaRPr lang="en-US"/>
          </a:p>
        </p:txBody>
      </p:sp>
      <p:sp>
        <p:nvSpPr>
          <p:cNvPr id="8" name="Slide Number Placeholder 7">
            <a:extLst>
              <a:ext uri="{FF2B5EF4-FFF2-40B4-BE49-F238E27FC236}">
                <a16:creationId xmlns:a16="http://schemas.microsoft.com/office/drawing/2014/main" id="{7595E5B4-6E56-8B7E-5ECA-698EE8B68754}"/>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311050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ock-Char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C70321-7E7F-529B-3023-B8F9961BCEA1}"/>
              </a:ext>
            </a:extLst>
          </p:cNvPr>
          <p:cNvSpPr>
            <a:spLocks noGrp="1"/>
          </p:cNvSpPr>
          <p:nvPr>
            <p:ph type="title"/>
          </p:nvPr>
        </p:nvSpPr>
        <p:spPr/>
        <p:txBody>
          <a:bodyPr/>
          <a:lstStyle/>
          <a:p>
            <a:r>
              <a:rPr lang="en-US"/>
              <a:t>Click to edit Master title style</a:t>
            </a:r>
          </a:p>
        </p:txBody>
      </p:sp>
      <p:sp>
        <p:nvSpPr>
          <p:cNvPr id="13" name="Chart Placeholder 12">
            <a:extLst>
              <a:ext uri="{FF2B5EF4-FFF2-40B4-BE49-F238E27FC236}">
                <a16:creationId xmlns:a16="http://schemas.microsoft.com/office/drawing/2014/main" id="{E09D9997-7E8C-DF4A-9E03-B2B6AA8A8766}"/>
              </a:ext>
            </a:extLst>
          </p:cNvPr>
          <p:cNvSpPr>
            <a:spLocks noGrp="1"/>
          </p:cNvSpPr>
          <p:nvPr>
            <p:ph type="chart" sz="quarter" idx="11"/>
          </p:nvPr>
        </p:nvSpPr>
        <p:spPr>
          <a:xfrm>
            <a:off x="630936" y="1485900"/>
            <a:ext cx="9811512" cy="3824288"/>
          </a:xfrm>
        </p:spPr>
        <p:txBody>
          <a:bodyPr/>
          <a:lstStyle/>
          <a:p>
            <a:endParaRPr lang="en-US"/>
          </a:p>
        </p:txBody>
      </p:sp>
      <p:sp>
        <p:nvSpPr>
          <p:cNvPr id="10" name="Slide Number Placeholder 9">
            <a:extLst>
              <a:ext uri="{FF2B5EF4-FFF2-40B4-BE49-F238E27FC236}">
                <a16:creationId xmlns:a16="http://schemas.microsoft.com/office/drawing/2014/main" id="{F792B82A-5C8F-F4D4-BB24-1BDD7981ED09}"/>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44213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ock-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76A2D7-20C9-B7D8-EA3C-E07CC9BBB72E}"/>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EDB1CF9E-4694-E634-8C23-D4F852813E8B}"/>
              </a:ext>
            </a:extLst>
          </p:cNvPr>
          <p:cNvSpPr>
            <a:spLocks noGrp="1"/>
          </p:cNvSpPr>
          <p:nvPr>
            <p:ph type="tbl" sz="quarter" idx="11"/>
          </p:nvPr>
        </p:nvSpPr>
        <p:spPr>
          <a:xfrm>
            <a:off x="630936" y="1490472"/>
            <a:ext cx="9811512" cy="3824288"/>
          </a:xfrm>
        </p:spPr>
        <p:txBody>
          <a:bodyPr/>
          <a:lstStyle/>
          <a:p>
            <a:endParaRPr lang="en-US"/>
          </a:p>
        </p:txBody>
      </p:sp>
      <p:sp>
        <p:nvSpPr>
          <p:cNvPr id="6" name="Slide Number Placeholder 5">
            <a:extLst>
              <a:ext uri="{FF2B5EF4-FFF2-40B4-BE49-F238E27FC236}">
                <a16:creationId xmlns:a16="http://schemas.microsoft.com/office/drawing/2014/main" id="{EEF5481E-9F21-6AC7-4CEC-3A5D713293D0}"/>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82492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FB538E5-2AB7-7B44-B72E-EFD2376B5F6F}"/>
              </a:ext>
            </a:extLst>
          </p:cNvPr>
          <p:cNvSpPr>
            <a:spLocks noGrp="1"/>
          </p:cNvSpPr>
          <p:nvPr>
            <p:ph type="title" hasCustomPrompt="1"/>
          </p:nvPr>
        </p:nvSpPr>
        <p:spPr>
          <a:xfrm>
            <a:off x="632178" y="5532437"/>
            <a:ext cx="9702447" cy="894121"/>
          </a:xfrm>
          <a:prstGeom prst="rect">
            <a:avLst/>
          </a:prstGeom>
        </p:spPr>
        <p:txBody>
          <a:bodyPr vert="horz" lIns="91440" tIns="45720" rIns="91440" bIns="45720" rtlCol="0" anchor="ctr">
            <a:normAutofit/>
          </a:bodyPr>
          <a:lstStyle>
            <a:lvl1pPr>
              <a:defRPr sz="3300" b="1" i="0" baseline="0">
                <a:solidFill>
                  <a:schemeClr val="bg1"/>
                </a:solidFill>
                <a:latin typeface="Arial" panose="020B0604020202020204" pitchFamily="34" charset="0"/>
                <a:cs typeface="Arial" panose="020B0604020202020204" pitchFamily="34" charset="0"/>
              </a:defRPr>
            </a:lvl1pPr>
          </a:lstStyle>
          <a:p>
            <a:r>
              <a:rPr lang="en-US"/>
              <a:t>Click to edit Divider title style</a:t>
            </a:r>
          </a:p>
        </p:txBody>
      </p:sp>
    </p:spTree>
    <p:extLst>
      <p:ext uri="{BB962C8B-B14F-4D97-AF65-F5344CB8AC3E}">
        <p14:creationId xmlns:p14="http://schemas.microsoft.com/office/powerpoint/2010/main" val="2385873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8285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869187"/>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F07FE-5662-818B-D5D4-E9D68D391F24}"/>
              </a:ext>
            </a:extLst>
          </p:cNvPr>
          <p:cNvSpPr>
            <a:spLocks noGrp="1"/>
          </p:cNvSpPr>
          <p:nvPr>
            <p:ph type="sldNum" sz="quarter" idx="4"/>
          </p:nvPr>
        </p:nvSpPr>
        <p:spPr>
          <a:xfrm>
            <a:off x="10579608" y="1124712"/>
            <a:ext cx="1380744"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r>
              <a:rPr lang="en-US"/>
              <a:t>Page </a:t>
            </a:r>
            <a:fld id="{DD29D99E-69EB-AA4D-BFC5-F52CB8D29AB0}" type="slidenum">
              <a:rPr lang="en-US" smtClean="0"/>
              <a:pPr/>
              <a:t>‹#›</a:t>
            </a:fld>
            <a:endParaRPr lang="en-US"/>
          </a:p>
        </p:txBody>
      </p:sp>
      <p:sp>
        <p:nvSpPr>
          <p:cNvPr id="9" name="Rectangle 8">
            <a:extLst>
              <a:ext uri="{FF2B5EF4-FFF2-40B4-BE49-F238E27FC236}">
                <a16:creationId xmlns:a16="http://schemas.microsoft.com/office/drawing/2014/main" id="{D9D77C2B-4081-F40B-0A4D-CF2AF10A0D45}"/>
              </a:ext>
            </a:extLst>
          </p:cNvPr>
          <p:cNvSpPr/>
          <p:nvPr userDrawn="1"/>
        </p:nvSpPr>
        <p:spPr>
          <a:xfrm>
            <a:off x="0" y="5532120"/>
            <a:ext cx="512064" cy="905256"/>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Logo&#10;&#10;Description automatically generated">
            <a:extLst>
              <a:ext uri="{FF2B5EF4-FFF2-40B4-BE49-F238E27FC236}">
                <a16:creationId xmlns:a16="http://schemas.microsoft.com/office/drawing/2014/main" id="{8C1F58E8-A254-A19A-E24E-FABDCA15CA0F}"/>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l="6673" t="15880" r="9768" b="17225"/>
          <a:stretch/>
        </p:blipFill>
        <p:spPr>
          <a:xfrm>
            <a:off x="10570464" y="393192"/>
            <a:ext cx="1371600" cy="550333"/>
          </a:xfrm>
          <a:prstGeom prst="rect">
            <a:avLst/>
          </a:prstGeom>
        </p:spPr>
      </p:pic>
      <p:cxnSp>
        <p:nvCxnSpPr>
          <p:cNvPr id="22" name="Straight Connector 21">
            <a:extLst>
              <a:ext uri="{FF2B5EF4-FFF2-40B4-BE49-F238E27FC236}">
                <a16:creationId xmlns:a16="http://schemas.microsoft.com/office/drawing/2014/main" id="{301DD32B-2D91-A383-7E1B-8C1FF87BA233}"/>
              </a:ext>
            </a:extLst>
          </p:cNvPr>
          <p:cNvCxnSpPr/>
          <p:nvPr userDrawn="1"/>
        </p:nvCxnSpPr>
        <p:spPr>
          <a:xfrm>
            <a:off x="10570464" y="1078992"/>
            <a:ext cx="13807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F354F4E-E64A-0764-8F83-E1AE7F1CF627}"/>
              </a:ext>
            </a:extLst>
          </p:cNvPr>
          <p:cNvSpPr>
            <a:spLocks noGrp="1"/>
          </p:cNvSpPr>
          <p:nvPr>
            <p:ph type="body" idx="1"/>
          </p:nvPr>
        </p:nvSpPr>
        <p:spPr>
          <a:xfrm>
            <a:off x="630936" y="1490472"/>
            <a:ext cx="10515600" cy="3485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22">
            <a:extLst>
              <a:ext uri="{FF2B5EF4-FFF2-40B4-BE49-F238E27FC236}">
                <a16:creationId xmlns:a16="http://schemas.microsoft.com/office/drawing/2014/main" id="{7BCFE606-A221-DE9E-6C85-62D0485F9FD7}"/>
              </a:ext>
            </a:extLst>
          </p:cNvPr>
          <p:cNvSpPr>
            <a:spLocks noGrp="1"/>
          </p:cNvSpPr>
          <p:nvPr>
            <p:ph type="title"/>
          </p:nvPr>
        </p:nvSpPr>
        <p:spPr>
          <a:xfrm>
            <a:off x="630936" y="5532120"/>
            <a:ext cx="9802368" cy="8961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032040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Lst>
  <p:hf hdr="0" ftr="0" dt="0"/>
  <p:txStyles>
    <p:titleStyle>
      <a:lvl1pPr algn="l" defTabSz="914400" rtl="0" eaLnBrk="1" latinLnBrk="0" hangingPunct="1">
        <a:lnSpc>
          <a:spcPct val="90000"/>
        </a:lnSpc>
        <a:spcBef>
          <a:spcPct val="0"/>
        </a:spcBef>
        <a:buNone/>
        <a:defRPr sz="3300" b="1" kern="1200">
          <a:solidFill>
            <a:srgbClr val="881C1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6" userDrawn="1">
          <p15:clr>
            <a:srgbClr val="F26B43"/>
          </p15:clr>
        </p15:guide>
        <p15:guide id="2" pos="38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04B91B-CE00-A547-9252-7FB183B09184}"/>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5057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573789"/>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EB4CA-29D0-2E45-B5B6-93C4BDC64801}"/>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40335"/>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381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5" r:id="rId6"/>
    <p:sldLayoutId id="2147483716" r:id="rId7"/>
    <p:sldLayoutId id="2147483717" r:id="rId8"/>
    <p:sldLayoutId id="2147483718" r:id="rId9"/>
    <p:sldLayoutId id="2147483719" r:id="rId10"/>
    <p:sldLayoutId id="2147483720" r:id="rId11"/>
    <p:sldLayoutId id="2147483721" r:id="rId12"/>
    <p:sldLayoutId id="21474837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288">
          <p15:clr>
            <a:srgbClr val="F26B43"/>
          </p15:clr>
        </p15:guide>
        <p15:guide id="6" orient="horz" pos="3576">
          <p15:clr>
            <a:srgbClr val="F26B43"/>
          </p15:clr>
        </p15:guide>
        <p15:guide id="7" pos="5568">
          <p15:clr>
            <a:srgbClr val="F26B43"/>
          </p15:clr>
        </p15:guide>
        <p15:guide id="8" pos="2112">
          <p15:clr>
            <a:srgbClr val="F26B43"/>
          </p15:clr>
        </p15:guide>
        <p15:guide id="9" pos="1248">
          <p15:clr>
            <a:srgbClr val="F26B43"/>
          </p15:clr>
        </p15:guide>
        <p15:guide id="10" pos="2976">
          <p15:clr>
            <a:srgbClr val="F26B43"/>
          </p15:clr>
        </p15:guide>
        <p15:guide id="11" pos="4704">
          <p15:clr>
            <a:srgbClr val="F26B43"/>
          </p15:clr>
        </p15:guide>
        <p15:guide id="12" pos="6432">
          <p15:clr>
            <a:srgbClr val="F26B43"/>
          </p15:clr>
        </p15:guide>
        <p15:guide id="13" pos="816">
          <p15:clr>
            <a:srgbClr val="F26B43"/>
          </p15:clr>
        </p15:guide>
        <p15:guide id="14" pos="1680">
          <p15:clr>
            <a:srgbClr val="F26B43"/>
          </p15:clr>
        </p15:guide>
        <p15:guide id="15" pos="2544">
          <p15:clr>
            <a:srgbClr val="F26B43"/>
          </p15:clr>
        </p15:guide>
        <p15:guide id="16" pos="3408">
          <p15:clr>
            <a:srgbClr val="F26B43"/>
          </p15:clr>
        </p15:guide>
        <p15:guide id="17" pos="4272">
          <p15:clr>
            <a:srgbClr val="F26B43"/>
          </p15:clr>
        </p15:guide>
        <p15:guide id="18" pos="5136">
          <p15:clr>
            <a:srgbClr val="F26B43"/>
          </p15:clr>
        </p15:guide>
        <p15:guide id="19" pos="6864">
          <p15:clr>
            <a:srgbClr val="F26B43"/>
          </p15:clr>
        </p15:guide>
        <p15:guide id="20" orient="horz" pos="4176">
          <p15:clr>
            <a:srgbClr val="F26B43"/>
          </p15:clr>
        </p15:guide>
        <p15:guide id="21" pos="6000">
          <p15:clr>
            <a:srgbClr val="F26B43"/>
          </p15:clr>
        </p15:guide>
        <p15:guide id="22" orient="horz" pos="1224">
          <p15:clr>
            <a:srgbClr val="F26B43"/>
          </p15:clr>
        </p15:guide>
        <p15:guide id="23" orient="horz" pos="3096">
          <p15:clr>
            <a:srgbClr val="F26B43"/>
          </p15:clr>
        </p15:guide>
        <p15:guide id="24" orient="horz" pos="4032">
          <p15:clr>
            <a:srgbClr val="F26B43"/>
          </p15:clr>
        </p15:guide>
        <p15:guide id="25" orient="horz" pos="744">
          <p15:clr>
            <a:srgbClr val="F26B43"/>
          </p15:clr>
        </p15:guide>
        <p15:guide id="26" orient="horz" pos="1680">
          <p15:clr>
            <a:srgbClr val="F26B43"/>
          </p15:clr>
        </p15:guide>
        <p15:guide id="27" orient="horz" pos="2640">
          <p15:clr>
            <a:srgbClr val="F26B43"/>
          </p15:clr>
        </p15:guide>
        <p15:guide id="28" orient="horz" pos="3768">
          <p15:clr>
            <a:srgbClr val="F26B43"/>
          </p15:clr>
        </p15:guide>
        <p15:guide id="29"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8A233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63DFC-D1A2-03BB-5A99-79D37D1F3104}"/>
              </a:ext>
            </a:extLst>
          </p:cNvPr>
          <p:cNvPicPr>
            <a:picLocks noChangeAspect="1"/>
          </p:cNvPicPr>
          <p:nvPr userDrawn="1"/>
        </p:nvPicPr>
        <p:blipFill>
          <a:blip r:embed="rId3"/>
          <a:stretch>
            <a:fillRect/>
          </a:stretch>
        </p:blipFill>
        <p:spPr>
          <a:xfrm>
            <a:off x="5001768" y="4800600"/>
            <a:ext cx="2194560" cy="874482"/>
          </a:xfrm>
          <a:prstGeom prst="rect">
            <a:avLst/>
          </a:prstGeom>
        </p:spPr>
      </p:pic>
      <p:sp>
        <p:nvSpPr>
          <p:cNvPr id="6" name="Rectangle 5">
            <a:extLst>
              <a:ext uri="{FF2B5EF4-FFF2-40B4-BE49-F238E27FC236}">
                <a16:creationId xmlns:a16="http://schemas.microsoft.com/office/drawing/2014/main" id="{ECB3EDD7-0FEA-FC7E-7257-1A3967ACE113}"/>
              </a:ext>
            </a:extLst>
          </p:cNvPr>
          <p:cNvSpPr/>
          <p:nvPr userDrawn="1"/>
        </p:nvSpPr>
        <p:spPr>
          <a:xfrm>
            <a:off x="0" y="5907024"/>
            <a:ext cx="121920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6">
            <a:extLst>
              <a:ext uri="{FF2B5EF4-FFF2-40B4-BE49-F238E27FC236}">
                <a16:creationId xmlns:a16="http://schemas.microsoft.com/office/drawing/2014/main" id="{158B2AE6-207B-A392-843E-67BD0276A12E}"/>
              </a:ext>
            </a:extLst>
          </p:cNvPr>
          <p:cNvSpPr>
            <a:spLocks noGrp="1"/>
          </p:cNvSpPr>
          <p:nvPr>
            <p:ph type="title"/>
          </p:nvPr>
        </p:nvSpPr>
        <p:spPr>
          <a:xfrm>
            <a:off x="0" y="2554517"/>
            <a:ext cx="12192000" cy="87448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05262913"/>
      </p:ext>
    </p:extLst>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ctr" defTabSz="914400" rtl="0" eaLnBrk="1" latinLnBrk="0" hangingPunct="1">
        <a:lnSpc>
          <a:spcPct val="90000"/>
        </a:lnSpc>
        <a:spcBef>
          <a:spcPct val="0"/>
        </a:spcBef>
        <a:buNone/>
        <a:defRPr sz="33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60244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4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288">
          <p15:clr>
            <a:srgbClr val="F26B43"/>
          </p15:clr>
        </p15:guide>
        <p15:guide id="6" orient="horz" pos="3576">
          <p15:clr>
            <a:srgbClr val="F26B43"/>
          </p15:clr>
        </p15:guide>
        <p15:guide id="7" pos="5568">
          <p15:clr>
            <a:srgbClr val="F26B43"/>
          </p15:clr>
        </p15:guide>
        <p15:guide id="8" pos="2112">
          <p15:clr>
            <a:srgbClr val="F26B43"/>
          </p15:clr>
        </p15:guide>
        <p15:guide id="9" pos="1248">
          <p15:clr>
            <a:srgbClr val="F26B43"/>
          </p15:clr>
        </p15:guide>
        <p15:guide id="10" pos="2976">
          <p15:clr>
            <a:srgbClr val="F26B43"/>
          </p15:clr>
        </p15:guide>
        <p15:guide id="11" pos="4704">
          <p15:clr>
            <a:srgbClr val="F26B43"/>
          </p15:clr>
        </p15:guide>
        <p15:guide id="12" pos="6432">
          <p15:clr>
            <a:srgbClr val="F26B43"/>
          </p15:clr>
        </p15:guide>
        <p15:guide id="13" pos="816">
          <p15:clr>
            <a:srgbClr val="F26B43"/>
          </p15:clr>
        </p15:guide>
        <p15:guide id="14" pos="1680">
          <p15:clr>
            <a:srgbClr val="F26B43"/>
          </p15:clr>
        </p15:guide>
        <p15:guide id="15" pos="2544">
          <p15:clr>
            <a:srgbClr val="F26B43"/>
          </p15:clr>
        </p15:guide>
        <p15:guide id="16" pos="3408">
          <p15:clr>
            <a:srgbClr val="F26B43"/>
          </p15:clr>
        </p15:guide>
        <p15:guide id="17" pos="4272">
          <p15:clr>
            <a:srgbClr val="F26B43"/>
          </p15:clr>
        </p15:guide>
        <p15:guide id="18" pos="5136">
          <p15:clr>
            <a:srgbClr val="F26B43"/>
          </p15:clr>
        </p15:guide>
        <p15:guide id="19" pos="6864">
          <p15:clr>
            <a:srgbClr val="F26B43"/>
          </p15:clr>
        </p15:guide>
        <p15:guide id="20" orient="horz" pos="4176">
          <p15:clr>
            <a:srgbClr val="F26B43"/>
          </p15:clr>
        </p15:guide>
        <p15:guide id="21" pos="6000">
          <p15:clr>
            <a:srgbClr val="F26B43"/>
          </p15:clr>
        </p15:guide>
        <p15:guide id="22" orient="horz" pos="1224">
          <p15:clr>
            <a:srgbClr val="F26B43"/>
          </p15:clr>
        </p15:guide>
        <p15:guide id="23" orient="horz" pos="3096">
          <p15:clr>
            <a:srgbClr val="F26B43"/>
          </p15:clr>
        </p15:guide>
        <p15:guide id="24" orient="horz" pos="4032">
          <p15:clr>
            <a:srgbClr val="F26B43"/>
          </p15:clr>
        </p15:guide>
        <p15:guide id="25" orient="horz" pos="744">
          <p15:clr>
            <a:srgbClr val="F26B43"/>
          </p15:clr>
        </p15:guide>
        <p15:guide id="26" orient="horz" pos="1680">
          <p15:clr>
            <a:srgbClr val="F26B43"/>
          </p15:clr>
        </p15:guide>
        <p15:guide id="27" orient="horz" pos="2640">
          <p15:clr>
            <a:srgbClr val="F26B43"/>
          </p15:clr>
        </p15:guide>
        <p15:guide id="28" orient="horz" pos="3768">
          <p15:clr>
            <a:srgbClr val="F26B43"/>
          </p15:clr>
        </p15:guide>
        <p15:guide id="29"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3.png"/><Relationship Id="rId7"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jp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FD425-43B6-4B4D-8114-DFF14666804B}"/>
              </a:ext>
            </a:extLst>
          </p:cNvPr>
          <p:cNvSpPr>
            <a:spLocks noGrp="1"/>
          </p:cNvSpPr>
          <p:nvPr>
            <p:ph type="body" sz="quarter" idx="13"/>
          </p:nvPr>
        </p:nvSpPr>
        <p:spPr>
          <a:xfrm>
            <a:off x="598835" y="538154"/>
            <a:ext cx="10623829" cy="689327"/>
          </a:xfrm>
        </p:spPr>
        <p:txBody>
          <a:bodyPr/>
          <a:lstStyle/>
          <a:p>
            <a:r>
              <a:rPr lang="en-US" dirty="0">
                <a:latin typeface="+mn-lt"/>
              </a:rPr>
              <a:t>MGMT 658 – Mastering Agile and Scrum</a:t>
            </a:r>
          </a:p>
        </p:txBody>
      </p:sp>
      <p:sp>
        <p:nvSpPr>
          <p:cNvPr id="3" name="Text Placeholder 2">
            <a:extLst>
              <a:ext uri="{FF2B5EF4-FFF2-40B4-BE49-F238E27FC236}">
                <a16:creationId xmlns:a16="http://schemas.microsoft.com/office/drawing/2014/main" id="{81EFC48E-6F42-4E3E-AB57-6F75B2D3BC78}"/>
              </a:ext>
            </a:extLst>
          </p:cNvPr>
          <p:cNvSpPr>
            <a:spLocks noGrp="1"/>
          </p:cNvSpPr>
          <p:nvPr>
            <p:ph type="body" sz="quarter" idx="14"/>
          </p:nvPr>
        </p:nvSpPr>
        <p:spPr>
          <a:xfrm>
            <a:off x="598835" y="2254739"/>
            <a:ext cx="10623828" cy="1050435"/>
          </a:xfrm>
        </p:spPr>
        <p:txBody>
          <a:bodyPr/>
          <a:lstStyle/>
          <a:p>
            <a:r>
              <a:rPr lang="en-US" sz="3600" dirty="0">
                <a:latin typeface="+mn-lt"/>
              </a:rPr>
              <a:t>Case I – Australia and New Zealand Banking Group: The Agile Transformation</a:t>
            </a:r>
          </a:p>
          <a:p>
            <a:endParaRPr lang="en-US" sz="3600" dirty="0">
              <a:latin typeface="+mn-lt"/>
            </a:endParaRPr>
          </a:p>
        </p:txBody>
      </p:sp>
      <p:sp>
        <p:nvSpPr>
          <p:cNvPr id="5" name="Text Placeholder 2">
            <a:extLst>
              <a:ext uri="{FF2B5EF4-FFF2-40B4-BE49-F238E27FC236}">
                <a16:creationId xmlns:a16="http://schemas.microsoft.com/office/drawing/2014/main" id="{62EA7AB8-D330-20B6-199C-C402769341BF}"/>
              </a:ext>
            </a:extLst>
          </p:cNvPr>
          <p:cNvSpPr txBox="1">
            <a:spLocks/>
          </p:cNvSpPr>
          <p:nvPr/>
        </p:nvSpPr>
        <p:spPr>
          <a:xfrm>
            <a:off x="598835" y="3340102"/>
            <a:ext cx="8719381" cy="4254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spc="0" dirty="0">
                <a:latin typeface="+mn-lt"/>
              </a:rPr>
              <a:t>An article by </a:t>
            </a:r>
            <a:r>
              <a:rPr lang="fi-FI" sz="1600" b="1" spc="0" dirty="0">
                <a:latin typeface="+mn-lt"/>
              </a:rPr>
              <a:t>Wiboon Kittilaksanawong and Teeta Erikate</a:t>
            </a:r>
            <a:endParaRPr lang="en-US" sz="1600" b="1" spc="0" dirty="0">
              <a:latin typeface="+mn-lt"/>
            </a:endParaRPr>
          </a:p>
        </p:txBody>
      </p:sp>
      <p:sp>
        <p:nvSpPr>
          <p:cNvPr id="6" name="Text Placeholder 2">
            <a:extLst>
              <a:ext uri="{FF2B5EF4-FFF2-40B4-BE49-F238E27FC236}">
                <a16:creationId xmlns:a16="http://schemas.microsoft.com/office/drawing/2014/main" id="{7BED0B6C-97FC-BCA4-149D-58E451C4B229}"/>
              </a:ext>
            </a:extLst>
          </p:cNvPr>
          <p:cNvSpPr txBox="1">
            <a:spLocks/>
          </p:cNvSpPr>
          <p:nvPr/>
        </p:nvSpPr>
        <p:spPr>
          <a:xfrm>
            <a:off x="320540" y="4844351"/>
            <a:ext cx="4553473" cy="905579"/>
          </a:xfrm>
          <a:prstGeom prst="rect">
            <a:avLst/>
          </a:prstGeom>
        </p:spPr>
        <p:txBody>
          <a:bodyPr numCol="2"/>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pc="0" dirty="0" err="1">
                <a:latin typeface="+mn-lt"/>
              </a:rPr>
              <a:t>Yashwanth</a:t>
            </a:r>
            <a:r>
              <a:rPr lang="en-US" b="1" spc="0" dirty="0">
                <a:latin typeface="+mn-lt"/>
              </a:rPr>
              <a:t> </a:t>
            </a:r>
            <a:r>
              <a:rPr lang="en-US" b="1" spc="0" dirty="0" err="1">
                <a:latin typeface="+mn-lt"/>
              </a:rPr>
              <a:t>Nomula</a:t>
            </a:r>
            <a:endParaRPr lang="en-US" b="1" spc="0" dirty="0">
              <a:latin typeface="+mn-lt"/>
            </a:endParaRPr>
          </a:p>
          <a:p>
            <a:r>
              <a:rPr lang="en-US" b="1" spc="0" dirty="0">
                <a:latin typeface="+mn-lt"/>
              </a:rPr>
              <a:t>Sumanth Bhuma</a:t>
            </a:r>
          </a:p>
          <a:p>
            <a:r>
              <a:rPr lang="en-US" b="1" spc="0" dirty="0">
                <a:latin typeface="+mn-lt"/>
              </a:rPr>
              <a:t>Venkata Ramya </a:t>
            </a:r>
            <a:r>
              <a:rPr lang="en-US" b="1" spc="0" dirty="0" err="1">
                <a:latin typeface="+mn-lt"/>
              </a:rPr>
              <a:t>Maddineni</a:t>
            </a:r>
            <a:endParaRPr lang="en-US" b="1" spc="0" dirty="0">
              <a:latin typeface="+mn-lt"/>
            </a:endParaRPr>
          </a:p>
          <a:p>
            <a:endParaRPr lang="en-US" b="1" spc="0" dirty="0">
              <a:latin typeface="+mn-lt"/>
            </a:endParaRPr>
          </a:p>
          <a:p>
            <a:endParaRPr lang="en-US" b="1" spc="0" dirty="0">
              <a:latin typeface="+mn-lt"/>
            </a:endParaRPr>
          </a:p>
          <a:p>
            <a:endParaRPr lang="en-US" b="1" spc="0" dirty="0">
              <a:latin typeface="+mn-lt"/>
            </a:endParaRPr>
          </a:p>
          <a:p>
            <a:r>
              <a:rPr lang="en-US" b="1" spc="0" dirty="0" err="1">
                <a:latin typeface="+mn-lt"/>
              </a:rPr>
              <a:t>Ameya</a:t>
            </a:r>
            <a:r>
              <a:rPr lang="en-US" b="1" spc="0" dirty="0">
                <a:latin typeface="+mn-lt"/>
              </a:rPr>
              <a:t> Desai</a:t>
            </a:r>
          </a:p>
          <a:p>
            <a:r>
              <a:rPr lang="en-US" b="1" spc="0" dirty="0" err="1">
                <a:latin typeface="+mn-lt"/>
              </a:rPr>
              <a:t>Priyaja</a:t>
            </a:r>
            <a:r>
              <a:rPr lang="en-US" b="1" spc="0" dirty="0">
                <a:latin typeface="+mn-lt"/>
              </a:rPr>
              <a:t> Shankar Jena</a:t>
            </a:r>
          </a:p>
          <a:p>
            <a:endParaRPr lang="en-US" b="1" spc="0" dirty="0">
              <a:latin typeface="+mn-lt"/>
            </a:endParaRPr>
          </a:p>
          <a:p>
            <a:endParaRPr lang="en-US" b="1" spc="0" dirty="0">
              <a:latin typeface="+mn-lt"/>
            </a:endParaRPr>
          </a:p>
          <a:p>
            <a:endParaRPr lang="en-US" b="1" spc="0" dirty="0">
              <a:latin typeface="+mn-lt"/>
            </a:endParaRPr>
          </a:p>
        </p:txBody>
      </p:sp>
      <p:sp>
        <p:nvSpPr>
          <p:cNvPr id="7" name="TextBox 6">
            <a:extLst>
              <a:ext uri="{FF2B5EF4-FFF2-40B4-BE49-F238E27FC236}">
                <a16:creationId xmlns:a16="http://schemas.microsoft.com/office/drawing/2014/main" id="{92CAFBF4-278D-A1C7-4651-884C3B3C2740}"/>
              </a:ext>
            </a:extLst>
          </p:cNvPr>
          <p:cNvSpPr txBox="1"/>
          <p:nvPr/>
        </p:nvSpPr>
        <p:spPr>
          <a:xfrm>
            <a:off x="-206630" y="4456971"/>
            <a:ext cx="2090057" cy="307777"/>
          </a:xfrm>
          <a:prstGeom prst="rect">
            <a:avLst/>
          </a:prstGeom>
          <a:noFill/>
        </p:spPr>
        <p:txBody>
          <a:bodyPr wrap="square" rtlCol="0">
            <a:spAutoFit/>
          </a:bodyPr>
          <a:lstStyle/>
          <a:p>
            <a:pPr algn="ctr"/>
            <a:r>
              <a:rPr lang="en-IN" sz="1400" b="1" u="sng" dirty="0">
                <a:solidFill>
                  <a:schemeClr val="bg1"/>
                </a:solidFill>
              </a:rPr>
              <a:t>Group 1 &amp; 6</a:t>
            </a:r>
          </a:p>
        </p:txBody>
      </p:sp>
    </p:spTree>
    <p:extLst>
      <p:ext uri="{BB962C8B-B14F-4D97-AF65-F5344CB8AC3E}">
        <p14:creationId xmlns:p14="http://schemas.microsoft.com/office/powerpoint/2010/main" val="414441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E7132469-C3F7-5526-7329-8E6F123C40A1}"/>
              </a:ext>
            </a:extLst>
          </p:cNvPr>
          <p:cNvSpPr txBox="1">
            <a:spLocks/>
          </p:cNvSpPr>
          <p:nvPr/>
        </p:nvSpPr>
        <p:spPr>
          <a:xfrm>
            <a:off x="445950" y="359229"/>
            <a:ext cx="8409815" cy="549856"/>
          </a:xfrm>
          <a:prstGeom prst="rect">
            <a:avLst/>
          </a:prstGeom>
        </p:spPr>
        <p:txBody>
          <a:bodyPr lIns="91440" tIns="45720" rIns="91440" bIns="4572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mn-lt"/>
                <a:cs typeface="Times New Roman"/>
              </a:rPr>
              <a:t>ANZ's Agile Journey: A Leadership Perspective</a:t>
            </a:r>
          </a:p>
        </p:txBody>
      </p:sp>
      <p:grpSp>
        <p:nvGrpSpPr>
          <p:cNvPr id="12" name="Group 11">
            <a:extLst>
              <a:ext uri="{FF2B5EF4-FFF2-40B4-BE49-F238E27FC236}">
                <a16:creationId xmlns:a16="http://schemas.microsoft.com/office/drawing/2014/main" id="{DB0D338C-B64F-6BA7-AF0E-7A4F6164308C}"/>
              </a:ext>
            </a:extLst>
          </p:cNvPr>
          <p:cNvGrpSpPr/>
          <p:nvPr/>
        </p:nvGrpSpPr>
        <p:grpSpPr>
          <a:xfrm>
            <a:off x="1122218" y="1513462"/>
            <a:ext cx="8987301" cy="4681605"/>
            <a:chOff x="1219953" y="1335300"/>
            <a:chExt cx="9752094" cy="5011536"/>
          </a:xfrm>
        </p:grpSpPr>
        <p:sp>
          <p:nvSpPr>
            <p:cNvPr id="13" name="Google Shape;66;p16">
              <a:extLst>
                <a:ext uri="{FF2B5EF4-FFF2-40B4-BE49-F238E27FC236}">
                  <a16:creationId xmlns:a16="http://schemas.microsoft.com/office/drawing/2014/main" id="{5C132BD3-65C9-5A39-50BC-AA7F1EDD1092}"/>
                </a:ext>
              </a:extLst>
            </p:cNvPr>
            <p:cNvSpPr/>
            <p:nvPr/>
          </p:nvSpPr>
          <p:spPr>
            <a:xfrm rot="10800000" flipH="1">
              <a:off x="3966187" y="1411387"/>
              <a:ext cx="4234228" cy="4887815"/>
            </a:xfrm>
            <a:custGeom>
              <a:avLst/>
              <a:gdLst/>
              <a:ahLst/>
              <a:cxnLst/>
              <a:rect l="l" t="t" r="r" b="b"/>
              <a:pathLst>
                <a:path w="45868" h="52950" extrusionOk="0">
                  <a:moveTo>
                    <a:pt x="22919" y="1"/>
                  </a:moveTo>
                  <a:lnTo>
                    <a:pt x="1" y="13253"/>
                  </a:lnTo>
                  <a:lnTo>
                    <a:pt x="1" y="39728"/>
                  </a:lnTo>
                  <a:lnTo>
                    <a:pt x="22919" y="52950"/>
                  </a:lnTo>
                  <a:lnTo>
                    <a:pt x="45868" y="39728"/>
                  </a:lnTo>
                  <a:lnTo>
                    <a:pt x="45868" y="13253"/>
                  </a:lnTo>
                  <a:lnTo>
                    <a:pt x="22919" y="1"/>
                  </a:lnTo>
                  <a:close/>
                </a:path>
              </a:pathLst>
            </a:custGeom>
            <a:solidFill>
              <a:srgbClr val="F3F3F3"/>
            </a:solidFill>
            <a:ln>
              <a:noFill/>
            </a:ln>
          </p:spPr>
          <p:txBody>
            <a:bodyPr spcFirstLastPara="1" wrap="square" lIns="121900" tIns="121900" rIns="121900" bIns="121900" anchor="ctr" anchorCtr="0">
              <a:noAutofit/>
            </a:bodyPr>
            <a:lstStyle/>
            <a:p>
              <a:endParaRPr sz="2400"/>
            </a:p>
          </p:txBody>
        </p:sp>
        <p:cxnSp>
          <p:nvCxnSpPr>
            <p:cNvPr id="14" name="Google Shape;67;p16">
              <a:extLst>
                <a:ext uri="{FF2B5EF4-FFF2-40B4-BE49-F238E27FC236}">
                  <a16:creationId xmlns:a16="http://schemas.microsoft.com/office/drawing/2014/main" id="{D79D0AE5-D558-3AAE-582B-9F2A32C48A96}"/>
                </a:ext>
              </a:extLst>
            </p:cNvPr>
            <p:cNvCxnSpPr/>
            <p:nvPr/>
          </p:nvCxnSpPr>
          <p:spPr>
            <a:xfrm>
              <a:off x="3370557" y="4215801"/>
              <a:ext cx="1948800" cy="813200"/>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5" name="Google Shape;68;p16">
              <a:extLst>
                <a:ext uri="{FF2B5EF4-FFF2-40B4-BE49-F238E27FC236}">
                  <a16:creationId xmlns:a16="http://schemas.microsoft.com/office/drawing/2014/main" id="{57E2AB87-13D2-E493-966E-F7736491139F}"/>
                </a:ext>
              </a:extLst>
            </p:cNvPr>
            <p:cNvCxnSpPr/>
            <p:nvPr/>
          </p:nvCxnSpPr>
          <p:spPr>
            <a:xfrm flipH="1">
              <a:off x="6856043" y="4215801"/>
              <a:ext cx="1940000" cy="807200"/>
            </a:xfrm>
            <a:prstGeom prst="straightConnector1">
              <a:avLst/>
            </a:prstGeom>
            <a:noFill/>
            <a:ln w="28575" cap="flat" cmpd="sng">
              <a:solidFill>
                <a:schemeClr val="accent3"/>
              </a:solidFill>
              <a:prstDash val="solid"/>
              <a:round/>
              <a:headEnd type="none" w="med" len="med"/>
              <a:tailEnd type="triangle" w="med" len="med"/>
            </a:ln>
          </p:spPr>
        </p:cxnSp>
        <p:cxnSp>
          <p:nvCxnSpPr>
            <p:cNvPr id="16" name="Google Shape;69;p16">
              <a:extLst>
                <a:ext uri="{FF2B5EF4-FFF2-40B4-BE49-F238E27FC236}">
                  <a16:creationId xmlns:a16="http://schemas.microsoft.com/office/drawing/2014/main" id="{80DC0947-3F52-4C16-1E2A-34BA9778C155}"/>
                </a:ext>
              </a:extLst>
            </p:cNvPr>
            <p:cNvCxnSpPr/>
            <p:nvPr/>
          </p:nvCxnSpPr>
          <p:spPr>
            <a:xfrm>
              <a:off x="6086387" y="3714019"/>
              <a:ext cx="0" cy="886400"/>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17" name="Google Shape;71;p16">
              <a:extLst>
                <a:ext uri="{FF2B5EF4-FFF2-40B4-BE49-F238E27FC236}">
                  <a16:creationId xmlns:a16="http://schemas.microsoft.com/office/drawing/2014/main" id="{6142706E-ADE6-5015-99F4-963065C6FA1E}"/>
                </a:ext>
              </a:extLst>
            </p:cNvPr>
            <p:cNvSpPr/>
            <p:nvPr/>
          </p:nvSpPr>
          <p:spPr>
            <a:xfrm>
              <a:off x="5333166" y="4610137"/>
              <a:ext cx="1504361" cy="1736699"/>
            </a:xfrm>
            <a:custGeom>
              <a:avLst/>
              <a:gdLst/>
              <a:ahLst/>
              <a:cxnLst/>
              <a:rect l="l" t="t" r="r" b="b"/>
              <a:pathLst>
                <a:path w="18299" h="21126" extrusionOk="0">
                  <a:moveTo>
                    <a:pt x="9149" y="1"/>
                  </a:moveTo>
                  <a:lnTo>
                    <a:pt x="0" y="5289"/>
                  </a:lnTo>
                  <a:lnTo>
                    <a:pt x="0" y="15837"/>
                  </a:lnTo>
                  <a:lnTo>
                    <a:pt x="9149" y="21126"/>
                  </a:lnTo>
                  <a:lnTo>
                    <a:pt x="18298" y="15837"/>
                  </a:lnTo>
                  <a:lnTo>
                    <a:pt x="18298" y="5289"/>
                  </a:lnTo>
                  <a:lnTo>
                    <a:pt x="9149" y="1"/>
                  </a:lnTo>
                  <a:close/>
                </a:path>
              </a:pathLst>
            </a:custGeom>
            <a:solidFill>
              <a:schemeClr val="bg1">
                <a:lumMod val="50000"/>
              </a:schemeClr>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00" dirty="0">
                  <a:solidFill>
                    <a:schemeClr val="lt1"/>
                  </a:solidFill>
                  <a:ea typeface="Fira Sans Extra Condensed Medium"/>
                  <a:cs typeface="Fira Sans Extra Condensed Medium"/>
                  <a:sym typeface="Fira Sans Extra Condensed Medium"/>
                </a:rPr>
                <a:t>Key Questions</a:t>
              </a:r>
            </a:p>
          </p:txBody>
        </p:sp>
        <p:sp>
          <p:nvSpPr>
            <p:cNvPr id="18" name="Google Shape;72;p16">
              <a:extLst>
                <a:ext uri="{FF2B5EF4-FFF2-40B4-BE49-F238E27FC236}">
                  <a16:creationId xmlns:a16="http://schemas.microsoft.com/office/drawing/2014/main" id="{4F033ABA-0D53-886E-981D-D99072F217F6}"/>
                </a:ext>
              </a:extLst>
            </p:cNvPr>
            <p:cNvSpPr/>
            <p:nvPr/>
          </p:nvSpPr>
          <p:spPr>
            <a:xfrm>
              <a:off x="8785187" y="2368328"/>
              <a:ext cx="2141571" cy="2473845"/>
            </a:xfrm>
            <a:custGeom>
              <a:avLst/>
              <a:gdLst/>
              <a:ahLst/>
              <a:cxnLst/>
              <a:rect l="l" t="t" r="r" b="b"/>
              <a:pathLst>
                <a:path w="26050" h="30093" extrusionOk="0">
                  <a:moveTo>
                    <a:pt x="13040" y="1"/>
                  </a:moveTo>
                  <a:lnTo>
                    <a:pt x="0" y="7539"/>
                  </a:lnTo>
                  <a:lnTo>
                    <a:pt x="0" y="22584"/>
                  </a:lnTo>
                  <a:lnTo>
                    <a:pt x="13040" y="30092"/>
                  </a:lnTo>
                  <a:lnTo>
                    <a:pt x="26049" y="22584"/>
                  </a:lnTo>
                  <a:lnTo>
                    <a:pt x="26049" y="7539"/>
                  </a:lnTo>
                  <a:lnTo>
                    <a:pt x="13040" y="1"/>
                  </a:lnTo>
                  <a:close/>
                </a:path>
              </a:pathLst>
            </a:custGeom>
            <a:solidFill>
              <a:srgbClr val="881C1C"/>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9" name="Google Shape;73;p16">
              <a:extLst>
                <a:ext uri="{FF2B5EF4-FFF2-40B4-BE49-F238E27FC236}">
                  <a16:creationId xmlns:a16="http://schemas.microsoft.com/office/drawing/2014/main" id="{94B9B89B-C18E-9FE7-D868-A0D67610988D}"/>
                </a:ext>
              </a:extLst>
            </p:cNvPr>
            <p:cNvSpPr txBox="1"/>
            <p:nvPr/>
          </p:nvSpPr>
          <p:spPr>
            <a:xfrm>
              <a:off x="8830447" y="3307510"/>
              <a:ext cx="2141600" cy="598000"/>
            </a:xfrm>
            <a:prstGeom prst="rect">
              <a:avLst/>
            </a:prstGeom>
            <a:noFill/>
            <a:ln>
              <a:noFill/>
            </a:ln>
          </p:spPr>
          <p:txBody>
            <a:bodyPr spcFirstLastPara="1" wrap="square" lIns="121900" tIns="121900" rIns="121900" bIns="121900" anchor="ctr" anchorCtr="0">
              <a:noAutofit/>
            </a:bodyPr>
            <a:lstStyle/>
            <a:p>
              <a:pPr algn="ctr"/>
              <a:r>
                <a:rPr lang="en-US" dirty="0">
                  <a:solidFill>
                    <a:schemeClr val="lt1"/>
                  </a:solidFill>
                  <a:ea typeface="Roboto"/>
                  <a:cs typeface="Roboto"/>
                  <a:sym typeface="Roboto"/>
                </a:rPr>
                <a:t>Does agile support ANZ's vision?</a:t>
              </a:r>
            </a:p>
          </p:txBody>
        </p:sp>
        <p:sp>
          <p:nvSpPr>
            <p:cNvPr id="22" name="Google Shape;79;p16">
              <a:extLst>
                <a:ext uri="{FF2B5EF4-FFF2-40B4-BE49-F238E27FC236}">
                  <a16:creationId xmlns:a16="http://schemas.microsoft.com/office/drawing/2014/main" id="{3E74F463-8A6B-E6E9-AE77-36AA16B9EA9A}"/>
                </a:ext>
              </a:extLst>
            </p:cNvPr>
            <p:cNvSpPr/>
            <p:nvPr/>
          </p:nvSpPr>
          <p:spPr>
            <a:xfrm>
              <a:off x="5013304" y="1335300"/>
              <a:ext cx="2144037" cy="2476312"/>
            </a:xfrm>
            <a:custGeom>
              <a:avLst/>
              <a:gdLst/>
              <a:ahLst/>
              <a:cxnLst/>
              <a:rect l="l" t="t" r="r" b="b"/>
              <a:pathLst>
                <a:path w="26080" h="30123" extrusionOk="0">
                  <a:moveTo>
                    <a:pt x="13040" y="0"/>
                  </a:moveTo>
                  <a:lnTo>
                    <a:pt x="0" y="7538"/>
                  </a:lnTo>
                  <a:lnTo>
                    <a:pt x="0" y="22584"/>
                  </a:lnTo>
                  <a:lnTo>
                    <a:pt x="13040" y="30122"/>
                  </a:lnTo>
                  <a:lnTo>
                    <a:pt x="26080" y="22584"/>
                  </a:lnTo>
                  <a:lnTo>
                    <a:pt x="26080" y="7538"/>
                  </a:lnTo>
                  <a:lnTo>
                    <a:pt x="13040" y="0"/>
                  </a:lnTo>
                  <a:close/>
                </a:path>
              </a:pathLst>
            </a:custGeom>
            <a:solidFill>
              <a:srgbClr val="881C1C"/>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3" name="Google Shape;80;p16">
              <a:extLst>
                <a:ext uri="{FF2B5EF4-FFF2-40B4-BE49-F238E27FC236}">
                  <a16:creationId xmlns:a16="http://schemas.microsoft.com/office/drawing/2014/main" id="{CE730D41-5A50-270C-DCC7-F9984547628D}"/>
                </a:ext>
              </a:extLst>
            </p:cNvPr>
            <p:cNvSpPr txBox="1"/>
            <p:nvPr/>
          </p:nvSpPr>
          <p:spPr>
            <a:xfrm>
              <a:off x="5024000" y="2314937"/>
              <a:ext cx="2144000" cy="598000"/>
            </a:xfrm>
            <a:prstGeom prst="rect">
              <a:avLst/>
            </a:prstGeom>
            <a:noFill/>
            <a:ln>
              <a:noFill/>
            </a:ln>
          </p:spPr>
          <p:txBody>
            <a:bodyPr spcFirstLastPara="1" wrap="square" lIns="121900" tIns="121900" rIns="121900" bIns="121900" anchor="ctr" anchorCtr="0">
              <a:noAutofit/>
            </a:bodyPr>
            <a:lstStyle/>
            <a:p>
              <a:pPr algn="ctr"/>
              <a:r>
                <a:rPr lang="en-US" dirty="0">
                  <a:solidFill>
                    <a:schemeClr val="lt1"/>
                  </a:solidFill>
                  <a:ea typeface="Roboto"/>
                  <a:cs typeface="Roboto"/>
                  <a:sym typeface="Roboto"/>
                </a:rPr>
                <a:t>How did CEO leadership styles influence this decision?</a:t>
              </a:r>
            </a:p>
          </p:txBody>
        </p:sp>
        <p:sp>
          <p:nvSpPr>
            <p:cNvPr id="26" name="Google Shape;86;p16">
              <a:extLst>
                <a:ext uri="{FF2B5EF4-FFF2-40B4-BE49-F238E27FC236}">
                  <a16:creationId xmlns:a16="http://schemas.microsoft.com/office/drawing/2014/main" id="{94CB4E03-FA2D-5D9A-6933-7C64EDBD651D}"/>
                </a:ext>
              </a:extLst>
            </p:cNvPr>
            <p:cNvSpPr/>
            <p:nvPr/>
          </p:nvSpPr>
          <p:spPr>
            <a:xfrm>
              <a:off x="1242598" y="2368328"/>
              <a:ext cx="2144037" cy="2473845"/>
            </a:xfrm>
            <a:custGeom>
              <a:avLst/>
              <a:gdLst/>
              <a:ahLst/>
              <a:cxnLst/>
              <a:rect l="l" t="t" r="r" b="b"/>
              <a:pathLst>
                <a:path w="26080" h="30093" extrusionOk="0">
                  <a:moveTo>
                    <a:pt x="13040" y="1"/>
                  </a:moveTo>
                  <a:lnTo>
                    <a:pt x="0" y="7539"/>
                  </a:lnTo>
                  <a:lnTo>
                    <a:pt x="0" y="22584"/>
                  </a:lnTo>
                  <a:lnTo>
                    <a:pt x="13040" y="30092"/>
                  </a:lnTo>
                  <a:lnTo>
                    <a:pt x="26080" y="22584"/>
                  </a:lnTo>
                  <a:lnTo>
                    <a:pt x="26080" y="7539"/>
                  </a:lnTo>
                  <a:lnTo>
                    <a:pt x="13040" y="1"/>
                  </a:lnTo>
                  <a:close/>
                </a:path>
              </a:pathLst>
            </a:custGeom>
            <a:solidFill>
              <a:srgbClr val="881C1C"/>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7" name="Google Shape;87;p16">
              <a:extLst>
                <a:ext uri="{FF2B5EF4-FFF2-40B4-BE49-F238E27FC236}">
                  <a16:creationId xmlns:a16="http://schemas.microsoft.com/office/drawing/2014/main" id="{F274BE85-35DE-2959-5CC6-41BC39039F2A}"/>
                </a:ext>
              </a:extLst>
            </p:cNvPr>
            <p:cNvSpPr txBox="1"/>
            <p:nvPr/>
          </p:nvSpPr>
          <p:spPr>
            <a:xfrm>
              <a:off x="1219953" y="3306250"/>
              <a:ext cx="2144000" cy="598000"/>
            </a:xfrm>
            <a:prstGeom prst="rect">
              <a:avLst/>
            </a:prstGeom>
            <a:noFill/>
            <a:ln>
              <a:noFill/>
            </a:ln>
          </p:spPr>
          <p:txBody>
            <a:bodyPr spcFirstLastPara="1" wrap="square" lIns="121900" tIns="121900" rIns="121900" bIns="121900" anchor="ctr" anchorCtr="0">
              <a:noAutofit/>
            </a:bodyPr>
            <a:lstStyle/>
            <a:p>
              <a:pPr algn="ctr"/>
              <a:r>
                <a:rPr lang="en-US" dirty="0">
                  <a:solidFill>
                    <a:schemeClr val="lt1"/>
                  </a:solidFill>
                  <a:ea typeface="Roboto"/>
                  <a:cs typeface="Roboto"/>
                  <a:sym typeface="Roboto"/>
                </a:rPr>
                <a:t>Why did ANZ pursue agile transformation?</a:t>
              </a:r>
            </a:p>
          </p:txBody>
        </p:sp>
      </p:grpSp>
    </p:spTree>
    <p:extLst>
      <p:ext uri="{BB962C8B-B14F-4D97-AF65-F5344CB8AC3E}">
        <p14:creationId xmlns:p14="http://schemas.microsoft.com/office/powerpoint/2010/main" val="47112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0904B-95D3-0ABC-6617-9F93E028D5AF}"/>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CCA3F2A-9D90-B87D-A1E4-7BA065A1C56E}"/>
              </a:ext>
            </a:extLst>
          </p:cNvPr>
          <p:cNvSpPr>
            <a:spLocks noGrp="1"/>
          </p:cNvSpPr>
          <p:nvPr>
            <p:ph type="body" sz="quarter" idx="20"/>
          </p:nvPr>
        </p:nvSpPr>
        <p:spPr>
          <a:xfrm>
            <a:off x="507827" y="228601"/>
            <a:ext cx="8437390" cy="549856"/>
          </a:xfrm>
        </p:spPr>
        <p:txBody>
          <a:bodyPr lIns="91440" tIns="45720" rIns="91440" bIns="45720" anchor="t">
            <a:noAutofit/>
          </a:bodyPr>
          <a:lstStyle/>
          <a:p>
            <a:r>
              <a:rPr lang="en-US" sz="3000">
                <a:latin typeface="+mn-lt"/>
                <a:cs typeface="Times New Roman"/>
              </a:rPr>
              <a:t>Shifting Gears: ANZ's Agile Transformation Journey</a:t>
            </a:r>
          </a:p>
        </p:txBody>
      </p:sp>
      <p:graphicFrame>
        <p:nvGraphicFramePr>
          <p:cNvPr id="55" name="TextBox 52">
            <a:extLst>
              <a:ext uri="{FF2B5EF4-FFF2-40B4-BE49-F238E27FC236}">
                <a16:creationId xmlns:a16="http://schemas.microsoft.com/office/drawing/2014/main" id="{2342E9DC-8D08-2D7D-3686-0D74FD50E177}"/>
              </a:ext>
            </a:extLst>
          </p:cNvPr>
          <p:cNvGraphicFramePr/>
          <p:nvPr>
            <p:extLst>
              <p:ext uri="{D42A27DB-BD31-4B8C-83A1-F6EECF244321}">
                <p14:modId xmlns:p14="http://schemas.microsoft.com/office/powerpoint/2010/main" val="1953558990"/>
              </p:ext>
            </p:extLst>
          </p:nvPr>
        </p:nvGraphicFramePr>
        <p:xfrm>
          <a:off x="1243621" y="1482019"/>
          <a:ext cx="8663266" cy="3554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C169776A-54AE-B181-6811-D092E487AC65}"/>
              </a:ext>
            </a:extLst>
          </p:cNvPr>
          <p:cNvSpPr txBox="1"/>
          <p:nvPr/>
        </p:nvSpPr>
        <p:spPr>
          <a:xfrm>
            <a:off x="507827" y="864507"/>
            <a:ext cx="2451652" cy="430887"/>
          </a:xfrm>
          <a:prstGeom prst="rect">
            <a:avLst/>
          </a:prstGeom>
          <a:noFill/>
        </p:spPr>
        <p:txBody>
          <a:bodyPr wrap="square" lIns="91440" tIns="45720" rIns="91440" bIns="45720" anchor="t">
            <a:spAutoFit/>
          </a:bodyPr>
          <a:lstStyle/>
          <a:p>
            <a:r>
              <a:rPr lang="en-US" sz="2200" b="1" i="1">
                <a:solidFill>
                  <a:srgbClr val="881C1C"/>
                </a:solidFill>
                <a:latin typeface="Calibri (Body)"/>
              </a:rPr>
              <a:t>Driving Forces</a:t>
            </a:r>
          </a:p>
        </p:txBody>
      </p:sp>
      <p:sp>
        <p:nvSpPr>
          <p:cNvPr id="12" name="TextBox 11">
            <a:extLst>
              <a:ext uri="{FF2B5EF4-FFF2-40B4-BE49-F238E27FC236}">
                <a16:creationId xmlns:a16="http://schemas.microsoft.com/office/drawing/2014/main" id="{59F3475E-8600-F8E8-3383-D93875577C27}"/>
              </a:ext>
            </a:extLst>
          </p:cNvPr>
          <p:cNvSpPr txBox="1"/>
          <p:nvPr/>
        </p:nvSpPr>
        <p:spPr>
          <a:xfrm>
            <a:off x="463865" y="5044466"/>
            <a:ext cx="1559512" cy="430887"/>
          </a:xfrm>
          <a:prstGeom prst="rect">
            <a:avLst/>
          </a:prstGeom>
          <a:noFill/>
        </p:spPr>
        <p:txBody>
          <a:bodyPr wrap="square" lIns="91440" tIns="45720" rIns="91440" bIns="45720" anchor="t">
            <a:spAutoFit/>
          </a:bodyPr>
          <a:lstStyle/>
          <a:p>
            <a:pPr algn="ctr"/>
            <a:r>
              <a:rPr lang="en-US" sz="2200" b="1" i="1">
                <a:solidFill>
                  <a:srgbClr val="881C1C"/>
                </a:solidFill>
                <a:latin typeface="Calibri (Body)"/>
              </a:rPr>
              <a:t>Outcome </a:t>
            </a:r>
          </a:p>
        </p:txBody>
      </p:sp>
      <p:sp>
        <p:nvSpPr>
          <p:cNvPr id="14" name="TextBox 13">
            <a:extLst>
              <a:ext uri="{FF2B5EF4-FFF2-40B4-BE49-F238E27FC236}">
                <a16:creationId xmlns:a16="http://schemas.microsoft.com/office/drawing/2014/main" id="{38C19617-67BC-C38B-A57F-0C3893660C74}"/>
              </a:ext>
            </a:extLst>
          </p:cNvPr>
          <p:cNvSpPr txBox="1"/>
          <p:nvPr/>
        </p:nvSpPr>
        <p:spPr>
          <a:xfrm>
            <a:off x="507827" y="5476555"/>
            <a:ext cx="6096000" cy="369332"/>
          </a:xfrm>
          <a:prstGeom prst="rect">
            <a:avLst/>
          </a:prstGeom>
          <a:noFill/>
        </p:spPr>
        <p:txBody>
          <a:bodyPr wrap="square">
            <a:spAutoFit/>
          </a:bodyPr>
          <a:lstStyle/>
          <a:p>
            <a:r>
              <a:rPr lang="en-US" b="0" i="0">
                <a:solidFill>
                  <a:srgbClr val="1F1F1F"/>
                </a:solidFill>
                <a:effectLst/>
              </a:rPr>
              <a:t>Adoption of Agile Methodology</a:t>
            </a:r>
          </a:p>
        </p:txBody>
      </p:sp>
    </p:spTree>
    <p:extLst>
      <p:ext uri="{BB962C8B-B14F-4D97-AF65-F5344CB8AC3E}">
        <p14:creationId xmlns:p14="http://schemas.microsoft.com/office/powerpoint/2010/main" val="160574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576D-1F01-780B-420A-ABE8FA1DB091}"/>
            </a:ext>
          </a:extLst>
        </p:cNvPr>
        <p:cNvGrpSpPr/>
        <p:nvPr/>
      </p:nvGrpSpPr>
      <p:grpSpPr>
        <a:xfrm>
          <a:off x="0" y="0"/>
          <a:ext cx="0" cy="0"/>
          <a:chOff x="0" y="0"/>
          <a:chExt cx="0" cy="0"/>
        </a:xfrm>
      </p:grpSpPr>
      <p:sp>
        <p:nvSpPr>
          <p:cNvPr id="4" name="Text Placeholder 6">
            <a:extLst>
              <a:ext uri="{FF2B5EF4-FFF2-40B4-BE49-F238E27FC236}">
                <a16:creationId xmlns:a16="http://schemas.microsoft.com/office/drawing/2014/main" id="{926EDF56-F706-5A40-3A33-1D19BABD9065}"/>
              </a:ext>
            </a:extLst>
          </p:cNvPr>
          <p:cNvSpPr txBox="1">
            <a:spLocks/>
          </p:cNvSpPr>
          <p:nvPr/>
        </p:nvSpPr>
        <p:spPr>
          <a:xfrm>
            <a:off x="507827" y="228601"/>
            <a:ext cx="8716915" cy="549856"/>
          </a:xfrm>
          <a:prstGeom prst="rect">
            <a:avLst/>
          </a:prstGeom>
        </p:spPr>
        <p:txBody>
          <a:bodyPr lIns="91440" tIns="45720" rIns="91440" bIns="4572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881C1C"/>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Calibri (Body)"/>
              </a:rPr>
              <a:t>Shayne Elliot: Leading ANZ's Transformation </a:t>
            </a:r>
          </a:p>
        </p:txBody>
      </p:sp>
      <p:sp>
        <p:nvSpPr>
          <p:cNvPr id="7" name="TextBox 6">
            <a:extLst>
              <a:ext uri="{FF2B5EF4-FFF2-40B4-BE49-F238E27FC236}">
                <a16:creationId xmlns:a16="http://schemas.microsoft.com/office/drawing/2014/main" id="{FD08FEB1-D351-D8B1-958C-63CB523D3364}"/>
              </a:ext>
            </a:extLst>
          </p:cNvPr>
          <p:cNvSpPr txBox="1"/>
          <p:nvPr/>
        </p:nvSpPr>
        <p:spPr>
          <a:xfrm>
            <a:off x="1077275" y="4626663"/>
            <a:ext cx="8866384" cy="1138773"/>
          </a:xfrm>
          <a:prstGeom prst="rect">
            <a:avLst/>
          </a:prstGeom>
          <a:noFill/>
        </p:spPr>
        <p:txBody>
          <a:bodyPr wrap="square">
            <a:spAutoFit/>
          </a:bodyPr>
          <a:lstStyle/>
          <a:p>
            <a:pPr algn="ctr"/>
            <a:r>
              <a:rPr lang="en-US" sz="2000" b="1" i="1">
                <a:solidFill>
                  <a:srgbClr val="881C1C"/>
                </a:solidFill>
                <a:effectLst/>
                <a:latin typeface="Calibri (Body)"/>
              </a:rPr>
              <a:t>Shayne Elliot as ANZ's New CEO: Decision Factors</a:t>
            </a:r>
            <a:endParaRPr lang="en-US" sz="2000" b="1" i="1">
              <a:solidFill>
                <a:srgbClr val="881C1C"/>
              </a:solidFill>
              <a:latin typeface="Calibri (Body)"/>
            </a:endParaRPr>
          </a:p>
          <a:p>
            <a:pPr marL="285750" indent="-285750" algn="ctr">
              <a:buFont typeface="Arial" panose="020B0604020202020204" pitchFamily="34" charset="0"/>
              <a:buChar char="•"/>
            </a:pPr>
            <a:r>
              <a:rPr lang="en-US" sz="1600" i="0">
                <a:solidFill>
                  <a:srgbClr val="0D0D0D"/>
                </a:solidFill>
                <a:effectLst/>
                <a:latin typeface="Calibri (Body)"/>
              </a:rPr>
              <a:t>Strategic vision and leadership skills</a:t>
            </a:r>
            <a:endParaRPr lang="en-US" sz="1600">
              <a:solidFill>
                <a:srgbClr val="0D0D0D"/>
              </a:solidFill>
              <a:latin typeface="Calibri (Body)"/>
            </a:endParaRPr>
          </a:p>
          <a:p>
            <a:pPr marL="285750" indent="-285750" algn="ctr">
              <a:buFont typeface="Arial" panose="020B0604020202020204" pitchFamily="34" charset="0"/>
              <a:buChar char="•"/>
            </a:pPr>
            <a:r>
              <a:rPr lang="en-US" sz="1600" i="0">
                <a:solidFill>
                  <a:srgbClr val="0D0D0D"/>
                </a:solidFill>
                <a:effectLst/>
                <a:latin typeface="Calibri (Body)"/>
              </a:rPr>
              <a:t>Potential to drive transformative change within ANZ</a:t>
            </a:r>
            <a:endParaRPr lang="en-US" sz="1600">
              <a:solidFill>
                <a:srgbClr val="0D0D0D"/>
              </a:solidFill>
              <a:latin typeface="Calibri (Body)"/>
            </a:endParaRPr>
          </a:p>
          <a:p>
            <a:pPr marL="285750" indent="-285750" algn="ctr">
              <a:buFont typeface="Arial" panose="020B0604020202020204" pitchFamily="34" charset="0"/>
              <a:buChar char="•"/>
            </a:pPr>
            <a:r>
              <a:rPr lang="en-US" sz="1600" i="0">
                <a:solidFill>
                  <a:srgbClr val="0D0D0D"/>
                </a:solidFill>
                <a:effectLst/>
                <a:latin typeface="Calibri (Body)"/>
              </a:rPr>
              <a:t>Previous experience and achievements in leading organizational change</a:t>
            </a:r>
            <a:endParaRPr lang="en-US" sz="1600">
              <a:solidFill>
                <a:srgbClr val="0D0D0D"/>
              </a:solidFill>
              <a:latin typeface="Calibri (Body)"/>
            </a:endParaRPr>
          </a:p>
        </p:txBody>
      </p:sp>
      <p:grpSp>
        <p:nvGrpSpPr>
          <p:cNvPr id="9" name="Group 8">
            <a:extLst>
              <a:ext uri="{FF2B5EF4-FFF2-40B4-BE49-F238E27FC236}">
                <a16:creationId xmlns:a16="http://schemas.microsoft.com/office/drawing/2014/main" id="{4796F908-762B-8F98-C42E-CD91653331B1}"/>
              </a:ext>
            </a:extLst>
          </p:cNvPr>
          <p:cNvGrpSpPr/>
          <p:nvPr/>
        </p:nvGrpSpPr>
        <p:grpSpPr>
          <a:xfrm>
            <a:off x="704925" y="1234735"/>
            <a:ext cx="9997829" cy="3026429"/>
            <a:chOff x="835843" y="1191440"/>
            <a:chExt cx="9997829" cy="3026429"/>
          </a:xfrm>
        </p:grpSpPr>
        <p:grpSp>
          <p:nvGrpSpPr>
            <p:cNvPr id="10" name="Group 9">
              <a:extLst>
                <a:ext uri="{FF2B5EF4-FFF2-40B4-BE49-F238E27FC236}">
                  <a16:creationId xmlns:a16="http://schemas.microsoft.com/office/drawing/2014/main" id="{450FACBC-30B7-CC5C-AE96-D6EAA3055E2D}"/>
                </a:ext>
              </a:extLst>
            </p:cNvPr>
            <p:cNvGrpSpPr/>
            <p:nvPr/>
          </p:nvGrpSpPr>
          <p:grpSpPr>
            <a:xfrm>
              <a:off x="2581506" y="1452396"/>
              <a:ext cx="8252166" cy="2557610"/>
              <a:chOff x="2380821" y="2297909"/>
              <a:chExt cx="8578311" cy="2557610"/>
            </a:xfrm>
          </p:grpSpPr>
          <p:grpSp>
            <p:nvGrpSpPr>
              <p:cNvPr id="11" name="Group 10">
                <a:extLst>
                  <a:ext uri="{FF2B5EF4-FFF2-40B4-BE49-F238E27FC236}">
                    <a16:creationId xmlns:a16="http://schemas.microsoft.com/office/drawing/2014/main" id="{BFAE9A8B-19D8-B289-81EB-FB14F71B9034}"/>
                  </a:ext>
                </a:extLst>
              </p:cNvPr>
              <p:cNvGrpSpPr/>
              <p:nvPr/>
            </p:nvGrpSpPr>
            <p:grpSpPr>
              <a:xfrm>
                <a:off x="2380821" y="2297909"/>
                <a:ext cx="6364383" cy="2450032"/>
                <a:chOff x="765943" y="1602563"/>
                <a:chExt cx="10660116" cy="4266341"/>
              </a:xfrm>
            </p:grpSpPr>
            <p:sp>
              <p:nvSpPr>
                <p:cNvPr id="14" name="Google Shape;897;p39">
                  <a:extLst>
                    <a:ext uri="{FF2B5EF4-FFF2-40B4-BE49-F238E27FC236}">
                      <a16:creationId xmlns:a16="http://schemas.microsoft.com/office/drawing/2014/main" id="{D8F31330-0417-A7F2-7E5E-7C76220B8E87}"/>
                    </a:ext>
                  </a:extLst>
                </p:cNvPr>
                <p:cNvSpPr/>
                <p:nvPr/>
              </p:nvSpPr>
              <p:spPr>
                <a:xfrm>
                  <a:off x="6300714" y="1604999"/>
                  <a:ext cx="5125345" cy="3613349"/>
                </a:xfrm>
                <a:custGeom>
                  <a:avLst/>
                  <a:gdLst/>
                  <a:ahLst/>
                  <a:cxnLst/>
                  <a:rect l="l" t="t" r="r" b="b"/>
                  <a:pathLst>
                    <a:path w="9272" h="6540" extrusionOk="0">
                      <a:moveTo>
                        <a:pt x="9271" y="1241"/>
                      </a:moveTo>
                      <a:lnTo>
                        <a:pt x="8088" y="179"/>
                      </a:lnTo>
                      <a:lnTo>
                        <a:pt x="8088" y="863"/>
                      </a:lnTo>
                      <a:lnTo>
                        <a:pt x="2087" y="863"/>
                      </a:lnTo>
                      <a:lnTo>
                        <a:pt x="2087" y="863"/>
                      </a:lnTo>
                      <a:cubicBezTo>
                        <a:pt x="1508" y="387"/>
                        <a:pt x="789" y="75"/>
                        <a:pt x="0" y="0"/>
                      </a:cubicBezTo>
                      <a:lnTo>
                        <a:pt x="0" y="0"/>
                      </a:lnTo>
                      <a:cubicBezTo>
                        <a:pt x="204" y="121"/>
                        <a:pt x="340" y="344"/>
                        <a:pt x="340" y="599"/>
                      </a:cubicBezTo>
                      <a:lnTo>
                        <a:pt x="340" y="599"/>
                      </a:lnTo>
                      <a:cubicBezTo>
                        <a:pt x="340" y="836"/>
                        <a:pt x="221" y="1047"/>
                        <a:pt x="39" y="1173"/>
                      </a:cubicBezTo>
                      <a:lnTo>
                        <a:pt x="39" y="1173"/>
                      </a:lnTo>
                      <a:cubicBezTo>
                        <a:pt x="1339" y="1370"/>
                        <a:pt x="2336" y="2493"/>
                        <a:pt x="2336" y="3850"/>
                      </a:cubicBezTo>
                      <a:lnTo>
                        <a:pt x="2336" y="3850"/>
                      </a:lnTo>
                      <a:cubicBezTo>
                        <a:pt x="2336" y="4569"/>
                        <a:pt x="2054" y="5224"/>
                        <a:pt x="1595" y="5709"/>
                      </a:cubicBezTo>
                      <a:lnTo>
                        <a:pt x="1595" y="5709"/>
                      </a:lnTo>
                      <a:cubicBezTo>
                        <a:pt x="1637" y="5702"/>
                        <a:pt x="1680" y="5697"/>
                        <a:pt x="1724" y="5697"/>
                      </a:cubicBezTo>
                      <a:lnTo>
                        <a:pt x="1724" y="5697"/>
                      </a:lnTo>
                      <a:cubicBezTo>
                        <a:pt x="2110" y="5697"/>
                        <a:pt x="2422" y="6010"/>
                        <a:pt x="2422" y="6395"/>
                      </a:cubicBezTo>
                      <a:lnTo>
                        <a:pt x="2422" y="6395"/>
                      </a:lnTo>
                      <a:cubicBezTo>
                        <a:pt x="2422" y="6444"/>
                        <a:pt x="2417" y="6493"/>
                        <a:pt x="2407" y="6539"/>
                      </a:cubicBezTo>
                      <a:lnTo>
                        <a:pt x="2407" y="6539"/>
                      </a:lnTo>
                      <a:cubicBezTo>
                        <a:pt x="3081" y="5843"/>
                        <a:pt x="3496" y="4894"/>
                        <a:pt x="3496" y="3850"/>
                      </a:cubicBezTo>
                      <a:lnTo>
                        <a:pt x="3496" y="3850"/>
                      </a:lnTo>
                      <a:cubicBezTo>
                        <a:pt x="3496" y="3039"/>
                        <a:pt x="3247" y="2288"/>
                        <a:pt x="2821" y="1666"/>
                      </a:cubicBezTo>
                      <a:lnTo>
                        <a:pt x="8088" y="1666"/>
                      </a:lnTo>
                      <a:lnTo>
                        <a:pt x="8088" y="2303"/>
                      </a:lnTo>
                      <a:lnTo>
                        <a:pt x="9271" y="1241"/>
                      </a:lnTo>
                    </a:path>
                  </a:pathLst>
                </a:custGeom>
                <a:solidFill>
                  <a:srgbClr val="910513"/>
                </a:solidFill>
                <a:ln w="19050" cap="flat" cmpd="sng">
                  <a:solidFill>
                    <a:schemeClr val="lt1"/>
                  </a:solidFill>
                  <a:prstDash val="solid"/>
                  <a:round/>
                  <a:headEnd type="none" w="sm" len="sm"/>
                  <a:tailEnd type="none" w="sm" len="sm"/>
                </a:ln>
                <a:effectLst>
                  <a:outerShdw blurRad="114300" dist="85725" dir="5400000" algn="bl" rotWithShape="0">
                    <a:srgbClr val="000000">
                      <a:alpha val="12000"/>
                    </a:srgbClr>
                  </a:outerShdw>
                </a:effectLst>
              </p:spPr>
              <p:txBody>
                <a:bodyPr spcFirstLastPara="1" wrap="square" lIns="45733" tIns="22867" rIns="45733" bIns="22867" anchor="ctr" anchorCtr="0">
                  <a:noAutofit/>
                </a:bodyPr>
                <a:lstStyle/>
                <a:p>
                  <a:endParaRPr sz="3200">
                    <a:solidFill>
                      <a:srgbClr val="737572"/>
                    </a:solidFill>
                    <a:latin typeface="Calibri (Body)"/>
                    <a:ea typeface="Lato Light"/>
                    <a:cs typeface="Lato Light"/>
                    <a:sym typeface="Lato Light"/>
                  </a:endParaRPr>
                </a:p>
              </p:txBody>
            </p:sp>
            <p:sp>
              <p:nvSpPr>
                <p:cNvPr id="15" name="Google Shape;898;p39">
                  <a:extLst>
                    <a:ext uri="{FF2B5EF4-FFF2-40B4-BE49-F238E27FC236}">
                      <a16:creationId xmlns:a16="http://schemas.microsoft.com/office/drawing/2014/main" id="{C19FEDBE-A959-5C3F-67DD-F22B00E66E7D}"/>
                    </a:ext>
                  </a:extLst>
                </p:cNvPr>
                <p:cNvSpPr/>
                <p:nvPr/>
              </p:nvSpPr>
              <p:spPr>
                <a:xfrm>
                  <a:off x="765943" y="1602563"/>
                  <a:ext cx="6492572" cy="4266341"/>
                </a:xfrm>
                <a:custGeom>
                  <a:avLst/>
                  <a:gdLst/>
                  <a:ahLst/>
                  <a:cxnLst/>
                  <a:rect l="l" t="t" r="r" b="b"/>
                  <a:pathLst>
                    <a:path w="11748" h="7721" extrusionOk="0">
                      <a:moveTo>
                        <a:pt x="11737" y="7096"/>
                      </a:moveTo>
                      <a:lnTo>
                        <a:pt x="11737" y="7096"/>
                      </a:lnTo>
                      <a:cubicBezTo>
                        <a:pt x="11351" y="7096"/>
                        <a:pt x="11039" y="6783"/>
                        <a:pt x="11039" y="6398"/>
                      </a:cubicBezTo>
                      <a:lnTo>
                        <a:pt x="11039" y="6398"/>
                      </a:lnTo>
                      <a:cubicBezTo>
                        <a:pt x="11039" y="6306"/>
                        <a:pt x="11056" y="6220"/>
                        <a:pt x="11089" y="6140"/>
                      </a:cubicBezTo>
                      <a:lnTo>
                        <a:pt x="11089" y="6140"/>
                      </a:lnTo>
                      <a:cubicBezTo>
                        <a:pt x="10670" y="6405"/>
                        <a:pt x="10174" y="6560"/>
                        <a:pt x="9643" y="6560"/>
                      </a:cubicBezTo>
                      <a:lnTo>
                        <a:pt x="9643" y="6560"/>
                      </a:lnTo>
                      <a:cubicBezTo>
                        <a:pt x="8148" y="6560"/>
                        <a:pt x="6935" y="5347"/>
                        <a:pt x="6935" y="3853"/>
                      </a:cubicBezTo>
                      <a:lnTo>
                        <a:pt x="6935" y="3853"/>
                      </a:lnTo>
                      <a:cubicBezTo>
                        <a:pt x="6935" y="2489"/>
                        <a:pt x="7943" y="1361"/>
                        <a:pt x="9254" y="1172"/>
                      </a:cubicBezTo>
                      <a:lnTo>
                        <a:pt x="9254" y="1172"/>
                      </a:lnTo>
                      <a:cubicBezTo>
                        <a:pt x="9075" y="1046"/>
                        <a:pt x="8958" y="837"/>
                        <a:pt x="8958" y="602"/>
                      </a:cubicBezTo>
                      <a:lnTo>
                        <a:pt x="8958" y="602"/>
                      </a:lnTo>
                      <a:cubicBezTo>
                        <a:pt x="8958" y="345"/>
                        <a:pt x="9096" y="121"/>
                        <a:pt x="9302" y="0"/>
                      </a:cubicBezTo>
                      <a:lnTo>
                        <a:pt x="9302" y="0"/>
                      </a:lnTo>
                      <a:cubicBezTo>
                        <a:pt x="7326" y="172"/>
                        <a:pt x="5775" y="1830"/>
                        <a:pt x="5775" y="3853"/>
                      </a:cubicBezTo>
                      <a:lnTo>
                        <a:pt x="5775" y="3853"/>
                      </a:lnTo>
                      <a:cubicBezTo>
                        <a:pt x="5775" y="4663"/>
                        <a:pt x="6025" y="5415"/>
                        <a:pt x="6451" y="6037"/>
                      </a:cubicBezTo>
                      <a:lnTo>
                        <a:pt x="1183" y="6037"/>
                      </a:lnTo>
                      <a:lnTo>
                        <a:pt x="1183" y="5412"/>
                      </a:lnTo>
                      <a:lnTo>
                        <a:pt x="0" y="6474"/>
                      </a:lnTo>
                      <a:lnTo>
                        <a:pt x="1183" y="7535"/>
                      </a:lnTo>
                      <a:lnTo>
                        <a:pt x="1183" y="6840"/>
                      </a:lnTo>
                      <a:lnTo>
                        <a:pt x="7186" y="6840"/>
                      </a:lnTo>
                      <a:lnTo>
                        <a:pt x="7186" y="6840"/>
                      </a:lnTo>
                      <a:cubicBezTo>
                        <a:pt x="7854" y="7390"/>
                        <a:pt x="8710" y="7720"/>
                        <a:pt x="9643" y="7720"/>
                      </a:cubicBezTo>
                      <a:lnTo>
                        <a:pt x="9643" y="7720"/>
                      </a:lnTo>
                      <a:cubicBezTo>
                        <a:pt x="10419" y="7720"/>
                        <a:pt x="11142" y="7491"/>
                        <a:pt x="11747" y="7096"/>
                      </a:cubicBezTo>
                      <a:lnTo>
                        <a:pt x="11747" y="7096"/>
                      </a:lnTo>
                      <a:cubicBezTo>
                        <a:pt x="11744" y="7096"/>
                        <a:pt x="11741" y="7096"/>
                        <a:pt x="11737" y="7096"/>
                      </a:cubicBezTo>
                    </a:path>
                  </a:pathLst>
                </a:custGeom>
                <a:solidFill>
                  <a:schemeClr val="accent3"/>
                </a:solidFill>
                <a:ln w="19050" cap="flat" cmpd="sng">
                  <a:solidFill>
                    <a:schemeClr val="lt1"/>
                  </a:solidFill>
                  <a:prstDash val="solid"/>
                  <a:round/>
                  <a:headEnd type="none" w="sm" len="sm"/>
                  <a:tailEnd type="none" w="sm" len="sm"/>
                </a:ln>
                <a:effectLst>
                  <a:outerShdw blurRad="114300" dist="85725" dir="5400000" algn="bl" rotWithShape="0">
                    <a:srgbClr val="000000">
                      <a:alpha val="12000"/>
                    </a:srgbClr>
                  </a:outerShdw>
                </a:effectLst>
              </p:spPr>
              <p:txBody>
                <a:bodyPr spcFirstLastPara="1" wrap="square" lIns="45733" tIns="22867" rIns="45733" bIns="22867" anchor="ctr" anchorCtr="0">
                  <a:noAutofit/>
                </a:bodyPr>
                <a:lstStyle/>
                <a:p>
                  <a:endParaRPr sz="3200">
                    <a:solidFill>
                      <a:srgbClr val="737572"/>
                    </a:solidFill>
                    <a:latin typeface="Calibri (Body)"/>
                    <a:ea typeface="Lato Light"/>
                    <a:cs typeface="Lato Light"/>
                    <a:sym typeface="Lato Light"/>
                  </a:endParaRPr>
                </a:p>
              </p:txBody>
            </p:sp>
            <p:sp>
              <p:nvSpPr>
                <p:cNvPr id="16" name="Google Shape;899;p39">
                  <a:extLst>
                    <a:ext uri="{FF2B5EF4-FFF2-40B4-BE49-F238E27FC236}">
                      <a16:creationId xmlns:a16="http://schemas.microsoft.com/office/drawing/2014/main" id="{0B38F204-897C-16A7-8BA5-A5AF8A192206}"/>
                    </a:ext>
                  </a:extLst>
                </p:cNvPr>
                <p:cNvSpPr txBox="1"/>
                <p:nvPr/>
              </p:nvSpPr>
              <p:spPr>
                <a:xfrm>
                  <a:off x="5905691" y="1678188"/>
                  <a:ext cx="376000" cy="508000"/>
                </a:xfrm>
                <a:prstGeom prst="rect">
                  <a:avLst/>
                </a:prstGeom>
                <a:noFill/>
                <a:ln>
                  <a:noFill/>
                </a:ln>
              </p:spPr>
              <p:txBody>
                <a:bodyPr spcFirstLastPara="1" wrap="square" lIns="45733" tIns="22867" rIns="45733" bIns="22867" anchor="ctr" anchorCtr="0">
                  <a:noAutofit/>
                </a:bodyPr>
                <a:lstStyle/>
                <a:p>
                  <a:pPr algn="ctr"/>
                  <a:endParaRPr sz="667">
                    <a:solidFill>
                      <a:schemeClr val="accent4"/>
                    </a:solidFill>
                    <a:latin typeface="Calibri (Body)"/>
                    <a:ea typeface="Fira Sans Extra Condensed Medium"/>
                    <a:cs typeface="Fira Sans Extra Condensed Medium"/>
                    <a:sym typeface="Fira Sans Extra Condensed Medium"/>
                  </a:endParaRPr>
                </a:p>
              </p:txBody>
            </p:sp>
            <p:sp>
              <p:nvSpPr>
                <p:cNvPr id="17" name="Google Shape;900;p39">
                  <a:extLst>
                    <a:ext uri="{FF2B5EF4-FFF2-40B4-BE49-F238E27FC236}">
                      <a16:creationId xmlns:a16="http://schemas.microsoft.com/office/drawing/2014/main" id="{8CDA3825-F4A5-3CA1-D85B-DC6DC7E13E76}"/>
                    </a:ext>
                  </a:extLst>
                </p:cNvPr>
                <p:cNvSpPr txBox="1"/>
                <p:nvPr/>
              </p:nvSpPr>
              <p:spPr>
                <a:xfrm>
                  <a:off x="7085665" y="4884676"/>
                  <a:ext cx="345600" cy="508000"/>
                </a:xfrm>
                <a:prstGeom prst="rect">
                  <a:avLst/>
                </a:prstGeom>
                <a:noFill/>
                <a:ln>
                  <a:noFill/>
                </a:ln>
              </p:spPr>
              <p:txBody>
                <a:bodyPr spcFirstLastPara="1" wrap="square" lIns="45733" tIns="22867" rIns="45733" bIns="22867" anchor="ctr" anchorCtr="0">
                  <a:noAutofit/>
                </a:bodyPr>
                <a:lstStyle/>
                <a:p>
                  <a:pPr algn="ctr"/>
                  <a:endParaRPr sz="667">
                    <a:solidFill>
                      <a:schemeClr val="accent1"/>
                    </a:solidFill>
                    <a:latin typeface="Calibri (Body)"/>
                    <a:ea typeface="Fira Sans Extra Condensed Medium"/>
                    <a:cs typeface="Fira Sans Extra Condensed Medium"/>
                    <a:sym typeface="Fira Sans Extra Condensed Medium"/>
                  </a:endParaRPr>
                </a:p>
              </p:txBody>
            </p:sp>
            <p:grpSp>
              <p:nvGrpSpPr>
                <p:cNvPr id="18" name="Google Shape;904;p39">
                  <a:extLst>
                    <a:ext uri="{FF2B5EF4-FFF2-40B4-BE49-F238E27FC236}">
                      <a16:creationId xmlns:a16="http://schemas.microsoft.com/office/drawing/2014/main" id="{A51BDA92-73DA-34DF-F1F9-1D3997A631C7}"/>
                    </a:ext>
                  </a:extLst>
                </p:cNvPr>
                <p:cNvGrpSpPr/>
                <p:nvPr/>
              </p:nvGrpSpPr>
              <p:grpSpPr>
                <a:xfrm>
                  <a:off x="2474685" y="3142323"/>
                  <a:ext cx="581303" cy="581348"/>
                  <a:chOff x="-59889100" y="2671925"/>
                  <a:chExt cx="319000" cy="315950"/>
                </a:xfrm>
              </p:grpSpPr>
              <p:sp>
                <p:nvSpPr>
                  <p:cNvPr id="25" name="Google Shape;905;p39">
                    <a:extLst>
                      <a:ext uri="{FF2B5EF4-FFF2-40B4-BE49-F238E27FC236}">
                        <a16:creationId xmlns:a16="http://schemas.microsoft.com/office/drawing/2014/main" id="{13BB0E66-B522-164B-E192-17F81599B2CF}"/>
                      </a:ext>
                    </a:extLst>
                  </p:cNvPr>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sp>
                <p:nvSpPr>
                  <p:cNvPr id="26" name="Google Shape;906;p39">
                    <a:extLst>
                      <a:ext uri="{FF2B5EF4-FFF2-40B4-BE49-F238E27FC236}">
                        <a16:creationId xmlns:a16="http://schemas.microsoft.com/office/drawing/2014/main" id="{B6EADAAF-5EB6-DBBE-1565-3533AA9EE16E}"/>
                      </a:ext>
                    </a:extLst>
                  </p:cNvPr>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sp>
                <p:nvSpPr>
                  <p:cNvPr id="27" name="Google Shape;907;p39">
                    <a:extLst>
                      <a:ext uri="{FF2B5EF4-FFF2-40B4-BE49-F238E27FC236}">
                        <a16:creationId xmlns:a16="http://schemas.microsoft.com/office/drawing/2014/main" id="{0E093762-F83A-F5A9-7704-1DB610FBE30F}"/>
                      </a:ext>
                    </a:extLst>
                  </p:cNvPr>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sp>
                <p:nvSpPr>
                  <p:cNvPr id="28" name="Google Shape;908;p39">
                    <a:extLst>
                      <a:ext uri="{FF2B5EF4-FFF2-40B4-BE49-F238E27FC236}">
                        <a16:creationId xmlns:a16="http://schemas.microsoft.com/office/drawing/2014/main" id="{921E4599-3016-93FE-52E2-D29F86C154C8}"/>
                      </a:ext>
                    </a:extLst>
                  </p:cNvPr>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grpSp>
            <p:grpSp>
              <p:nvGrpSpPr>
                <p:cNvPr id="19" name="Google Shape;910;p39">
                  <a:extLst>
                    <a:ext uri="{FF2B5EF4-FFF2-40B4-BE49-F238E27FC236}">
                      <a16:creationId xmlns:a16="http://schemas.microsoft.com/office/drawing/2014/main" id="{61964FD3-28A1-AE63-5361-5F632B088710}"/>
                    </a:ext>
                  </a:extLst>
                </p:cNvPr>
                <p:cNvGrpSpPr/>
                <p:nvPr/>
              </p:nvGrpSpPr>
              <p:grpSpPr>
                <a:xfrm>
                  <a:off x="9037563" y="3724451"/>
                  <a:ext cx="609600" cy="580553"/>
                  <a:chOff x="7303717" y="2646865"/>
                  <a:chExt cx="457200" cy="435415"/>
                </a:xfrm>
              </p:grpSpPr>
              <p:sp>
                <p:nvSpPr>
                  <p:cNvPr id="23" name="Google Shape;911;p39">
                    <a:extLst>
                      <a:ext uri="{FF2B5EF4-FFF2-40B4-BE49-F238E27FC236}">
                        <a16:creationId xmlns:a16="http://schemas.microsoft.com/office/drawing/2014/main" id="{D67C86C1-396E-4BF0-8BBC-6C8BEF3300DA}"/>
                      </a:ext>
                    </a:extLst>
                  </p:cNvPr>
                  <p:cNvSpPr/>
                  <p:nvPr/>
                </p:nvSpPr>
                <p:spPr>
                  <a:xfrm>
                    <a:off x="7303717" y="2646865"/>
                    <a:ext cx="433257" cy="267976"/>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sp>
                <p:nvSpPr>
                  <p:cNvPr id="24" name="Google Shape;912;p39">
                    <a:extLst>
                      <a:ext uri="{FF2B5EF4-FFF2-40B4-BE49-F238E27FC236}">
                        <a16:creationId xmlns:a16="http://schemas.microsoft.com/office/drawing/2014/main" id="{7B6D95EF-7244-6C30-7968-C3EABC0981A0}"/>
                      </a:ext>
                    </a:extLst>
                  </p:cNvPr>
                  <p:cNvSpPr/>
                  <p:nvPr/>
                </p:nvSpPr>
                <p:spPr>
                  <a:xfrm>
                    <a:off x="7325518" y="2813069"/>
                    <a:ext cx="435399" cy="26921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FFFFFF"/>
                  </a:solidFill>
                  <a:ln>
                    <a:noFill/>
                  </a:ln>
                </p:spPr>
                <p:txBody>
                  <a:bodyPr spcFirstLastPara="1" wrap="square" lIns="121900" tIns="121900" rIns="121900" bIns="121900" anchor="ctr" anchorCtr="0">
                    <a:noAutofit/>
                  </a:bodyPr>
                  <a:lstStyle/>
                  <a:p>
                    <a:endParaRPr sz="2400">
                      <a:latin typeface="Calibri (Body)"/>
                    </a:endParaRPr>
                  </a:p>
                </p:txBody>
              </p:sp>
            </p:grpSp>
            <p:sp>
              <p:nvSpPr>
                <p:cNvPr id="20" name="Google Shape;914;p39">
                  <a:extLst>
                    <a:ext uri="{FF2B5EF4-FFF2-40B4-BE49-F238E27FC236}">
                      <a16:creationId xmlns:a16="http://schemas.microsoft.com/office/drawing/2014/main" id="{1A03B458-C711-84E0-B84F-9DAF69EE04C0}"/>
                    </a:ext>
                  </a:extLst>
                </p:cNvPr>
                <p:cNvSpPr/>
                <p:nvPr/>
              </p:nvSpPr>
              <p:spPr>
                <a:xfrm>
                  <a:off x="4721276" y="2360317"/>
                  <a:ext cx="2750800" cy="2750800"/>
                </a:xfrm>
                <a:prstGeom prst="ellipse">
                  <a:avLst/>
                </a:prstGeom>
                <a:solidFill>
                  <a:schemeClr val="bg1">
                    <a:lumMod val="95000"/>
                  </a:schemeClr>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Body)"/>
                  </a:endParaRPr>
                </a:p>
              </p:txBody>
            </p:sp>
            <p:sp>
              <p:nvSpPr>
                <p:cNvPr id="21" name="Google Shape;915;p39">
                  <a:extLst>
                    <a:ext uri="{FF2B5EF4-FFF2-40B4-BE49-F238E27FC236}">
                      <a16:creationId xmlns:a16="http://schemas.microsoft.com/office/drawing/2014/main" id="{B72B31DC-D370-3BD8-5500-D4E3AB9F41F7}"/>
                    </a:ext>
                  </a:extLst>
                </p:cNvPr>
                <p:cNvSpPr txBox="1"/>
                <p:nvPr/>
              </p:nvSpPr>
              <p:spPr>
                <a:xfrm>
                  <a:off x="5061676" y="3564899"/>
                  <a:ext cx="2070000" cy="1054800"/>
                </a:xfrm>
                <a:prstGeom prst="rect">
                  <a:avLst/>
                </a:prstGeom>
                <a:noFill/>
                <a:ln>
                  <a:noFill/>
                </a:ln>
              </p:spPr>
              <p:txBody>
                <a:bodyPr spcFirstLastPara="1" wrap="square" lIns="108767" tIns="54867" rIns="108767" bIns="54367" anchor="ctr" anchorCtr="0">
                  <a:noAutofit/>
                </a:bodyPr>
                <a:lstStyle/>
                <a:p>
                  <a:pPr algn="ctr">
                    <a:buClr>
                      <a:srgbClr val="000000"/>
                    </a:buClr>
                    <a:buSzPts val="1100"/>
                  </a:pPr>
                  <a:endParaRPr sz="1067">
                    <a:solidFill>
                      <a:schemeClr val="lt1"/>
                    </a:solidFill>
                    <a:latin typeface="Calibri (Body)"/>
                    <a:ea typeface="Lato Light"/>
                    <a:cs typeface="Lato Light"/>
                    <a:sym typeface="Lato Light"/>
                  </a:endParaRPr>
                </a:p>
              </p:txBody>
            </p:sp>
            <p:sp>
              <p:nvSpPr>
                <p:cNvPr id="22" name="Google Shape;916;p39">
                  <a:extLst>
                    <a:ext uri="{FF2B5EF4-FFF2-40B4-BE49-F238E27FC236}">
                      <a16:creationId xmlns:a16="http://schemas.microsoft.com/office/drawing/2014/main" id="{065DC072-B888-0C88-7A88-F4A43DEC948C}"/>
                    </a:ext>
                  </a:extLst>
                </p:cNvPr>
                <p:cNvSpPr txBox="1"/>
                <p:nvPr/>
              </p:nvSpPr>
              <p:spPr>
                <a:xfrm>
                  <a:off x="4812937" y="3250916"/>
                  <a:ext cx="2577588" cy="969600"/>
                </a:xfrm>
                <a:prstGeom prst="rect">
                  <a:avLst/>
                </a:prstGeom>
                <a:noFill/>
                <a:ln>
                  <a:noFill/>
                </a:ln>
              </p:spPr>
              <p:txBody>
                <a:bodyPr spcFirstLastPara="1" wrap="square" lIns="45733" tIns="22867" rIns="45733" bIns="22867" anchor="ctr" anchorCtr="0">
                  <a:noAutofit/>
                </a:bodyPr>
                <a:lstStyle/>
                <a:p>
                  <a:pPr algn="ctr"/>
                  <a:r>
                    <a:rPr lang="en" sz="2200">
                      <a:latin typeface="Calibri (Body)"/>
                      <a:ea typeface="Fira Sans Extra Condensed Medium"/>
                      <a:cs typeface="Fira Sans Extra Condensed Medium"/>
                      <a:sym typeface="Fira Sans Extra Condensed Medium"/>
                    </a:rPr>
                    <a:t>Leadership</a:t>
                  </a:r>
                  <a:endParaRPr sz="2200">
                    <a:latin typeface="Calibri (Body)"/>
                    <a:ea typeface="Fira Sans Extra Condensed Medium"/>
                    <a:cs typeface="Fira Sans Extra Condensed Medium"/>
                    <a:sym typeface="Fira Sans Extra Condensed Medium"/>
                  </a:endParaRPr>
                </a:p>
              </p:txBody>
            </p:sp>
          </p:grpSp>
          <p:sp>
            <p:nvSpPr>
              <p:cNvPr id="13" name="TextBox 12">
                <a:extLst>
                  <a:ext uri="{FF2B5EF4-FFF2-40B4-BE49-F238E27FC236}">
                    <a16:creationId xmlns:a16="http://schemas.microsoft.com/office/drawing/2014/main" id="{F96B5091-748D-52D9-748D-CB913F5A015D}"/>
                  </a:ext>
                </a:extLst>
              </p:cNvPr>
              <p:cNvSpPr txBox="1"/>
              <p:nvPr/>
            </p:nvSpPr>
            <p:spPr>
              <a:xfrm>
                <a:off x="6967543" y="3039637"/>
                <a:ext cx="3991589" cy="1815882"/>
              </a:xfrm>
              <a:prstGeom prst="rect">
                <a:avLst/>
              </a:prstGeom>
              <a:noFill/>
            </p:spPr>
            <p:txBody>
              <a:bodyPr wrap="square">
                <a:spAutoFit/>
              </a:bodyPr>
              <a:lstStyle/>
              <a:p>
                <a:r>
                  <a:rPr lang="en-US" sz="1600" b="1">
                    <a:effectLst/>
                    <a:latin typeface="Calibri (Body)"/>
                  </a:rPr>
                  <a:t>Strategic Focus</a:t>
                </a:r>
                <a:r>
                  <a:rPr lang="en-US" sz="1600">
                    <a:effectLst/>
                    <a:latin typeface="Calibri (Body)"/>
                  </a:rPr>
                  <a:t>: </a:t>
                </a:r>
              </a:p>
              <a:p>
                <a:r>
                  <a:rPr lang="en-US" sz="1600">
                    <a:effectLst/>
                    <a:latin typeface="Calibri (Body)"/>
                  </a:rPr>
                  <a:t>Innovation and technology-driven growth</a:t>
                </a:r>
              </a:p>
              <a:p>
                <a:r>
                  <a:rPr lang="en-US" sz="1600" b="1">
                    <a:effectLst/>
                    <a:latin typeface="Calibri (Body)"/>
                  </a:rPr>
                  <a:t>Priorities</a:t>
                </a:r>
                <a:r>
                  <a:rPr lang="en-US" sz="1600">
                    <a:effectLst/>
                    <a:latin typeface="Calibri (Body)"/>
                  </a:rPr>
                  <a:t>: </a:t>
                </a:r>
              </a:p>
              <a:p>
                <a:r>
                  <a:rPr lang="en-US" sz="1600">
                    <a:effectLst/>
                    <a:latin typeface="Calibri (Body)"/>
                  </a:rPr>
                  <a:t>Digital transformation, customer experience</a:t>
                </a:r>
              </a:p>
              <a:p>
                <a:r>
                  <a:rPr lang="en-US" sz="1600" b="1">
                    <a:effectLst/>
                    <a:latin typeface="Calibri (Body)"/>
                  </a:rPr>
                  <a:t>Performance Measures</a:t>
                </a:r>
                <a:r>
                  <a:rPr lang="en-US" sz="1600">
                    <a:effectLst/>
                    <a:latin typeface="Calibri (Body)"/>
                  </a:rPr>
                  <a:t>: </a:t>
                </a:r>
              </a:p>
              <a:p>
                <a:r>
                  <a:rPr lang="en-US" sz="1600">
                    <a:effectLst/>
                    <a:latin typeface="Calibri (Body)"/>
                  </a:rPr>
                  <a:t>Revenue growth, market share, customer satisfaction</a:t>
                </a:r>
              </a:p>
            </p:txBody>
          </p:sp>
        </p:grpSp>
        <p:sp>
          <p:nvSpPr>
            <p:cNvPr id="2" name="TextBox 1">
              <a:extLst>
                <a:ext uri="{FF2B5EF4-FFF2-40B4-BE49-F238E27FC236}">
                  <a16:creationId xmlns:a16="http://schemas.microsoft.com/office/drawing/2014/main" id="{CF5CF6B6-FAF2-B17E-C283-79935B442106}"/>
                </a:ext>
              </a:extLst>
            </p:cNvPr>
            <p:cNvSpPr txBox="1"/>
            <p:nvPr/>
          </p:nvSpPr>
          <p:spPr>
            <a:xfrm>
              <a:off x="6321302" y="1191440"/>
              <a:ext cx="3839830" cy="400110"/>
            </a:xfrm>
            <a:prstGeom prst="rect">
              <a:avLst/>
            </a:prstGeom>
            <a:noFill/>
          </p:spPr>
          <p:txBody>
            <a:bodyPr wrap="square">
              <a:spAutoFit/>
            </a:bodyPr>
            <a:lstStyle/>
            <a:p>
              <a:pPr algn="l"/>
              <a:r>
                <a:rPr lang="en-US" sz="2000" b="1" i="0">
                  <a:solidFill>
                    <a:srgbClr val="881C1C"/>
                  </a:solidFill>
                  <a:effectLst/>
                  <a:latin typeface="Calibri (Body)"/>
                </a:rPr>
                <a:t>CEO Shayne Elliott (2016-present)</a:t>
              </a:r>
              <a:endParaRPr lang="en-US" sz="2000" b="1">
                <a:effectLst/>
                <a:latin typeface="Calibri (Body)"/>
              </a:endParaRPr>
            </a:p>
          </p:txBody>
        </p:sp>
        <p:sp>
          <p:nvSpPr>
            <p:cNvPr id="3" name="TextBox 2">
              <a:extLst>
                <a:ext uri="{FF2B5EF4-FFF2-40B4-BE49-F238E27FC236}">
                  <a16:creationId xmlns:a16="http://schemas.microsoft.com/office/drawing/2014/main" id="{53055C7E-208E-5950-EFB6-310D44D85E27}"/>
                </a:ext>
              </a:extLst>
            </p:cNvPr>
            <p:cNvSpPr txBox="1"/>
            <p:nvPr/>
          </p:nvSpPr>
          <p:spPr>
            <a:xfrm>
              <a:off x="1898041" y="3817759"/>
              <a:ext cx="3385973" cy="400110"/>
            </a:xfrm>
            <a:prstGeom prst="rect">
              <a:avLst/>
            </a:prstGeom>
            <a:noFill/>
          </p:spPr>
          <p:txBody>
            <a:bodyPr wrap="square">
              <a:spAutoFit/>
            </a:bodyPr>
            <a:lstStyle/>
            <a:p>
              <a:r>
                <a:rPr lang="en-US" sz="2000" b="1">
                  <a:solidFill>
                    <a:srgbClr val="881C1C"/>
                  </a:solidFill>
                  <a:effectLst/>
                  <a:latin typeface="Calibri (Body)"/>
                </a:rPr>
                <a:t>CEO Mike Smith (2011-2016)</a:t>
              </a:r>
            </a:p>
          </p:txBody>
        </p:sp>
        <p:sp>
          <p:nvSpPr>
            <p:cNvPr id="8" name="TextBox 7">
              <a:extLst>
                <a:ext uri="{FF2B5EF4-FFF2-40B4-BE49-F238E27FC236}">
                  <a16:creationId xmlns:a16="http://schemas.microsoft.com/office/drawing/2014/main" id="{BA7A7893-83E6-F93D-F7D6-E0B1B440F1C7}"/>
                </a:ext>
              </a:extLst>
            </p:cNvPr>
            <p:cNvSpPr txBox="1"/>
            <p:nvPr/>
          </p:nvSpPr>
          <p:spPr>
            <a:xfrm>
              <a:off x="835843" y="1281537"/>
              <a:ext cx="3839830" cy="1815882"/>
            </a:xfrm>
            <a:prstGeom prst="rect">
              <a:avLst/>
            </a:prstGeom>
            <a:noFill/>
          </p:spPr>
          <p:txBody>
            <a:bodyPr wrap="square">
              <a:spAutoFit/>
            </a:bodyPr>
            <a:lstStyle/>
            <a:p>
              <a:r>
                <a:rPr lang="en-US" sz="1600" b="1">
                  <a:effectLst/>
                  <a:latin typeface="Calibri (Body)"/>
                </a:rPr>
                <a:t>Strategic Focus</a:t>
              </a:r>
              <a:r>
                <a:rPr lang="en-US" sz="1600">
                  <a:effectLst/>
                  <a:latin typeface="Calibri (Body)"/>
                </a:rPr>
                <a:t>: </a:t>
              </a:r>
            </a:p>
            <a:p>
              <a:r>
                <a:rPr lang="en-US" sz="1600">
                  <a:effectLst/>
                  <a:latin typeface="Calibri (Body)"/>
                </a:rPr>
                <a:t>Operational efficiency and risk management</a:t>
              </a:r>
              <a:endParaRPr lang="en-US" sz="1600" b="1">
                <a:effectLst/>
                <a:latin typeface="Calibri (Body)"/>
              </a:endParaRPr>
            </a:p>
            <a:p>
              <a:r>
                <a:rPr lang="en-US" sz="1600" b="1">
                  <a:effectLst/>
                  <a:latin typeface="Calibri (Body)"/>
                </a:rPr>
                <a:t>Priorities</a:t>
              </a:r>
              <a:r>
                <a:rPr lang="en-US" sz="1600">
                  <a:effectLst/>
                  <a:latin typeface="Calibri (Body)"/>
                </a:rPr>
                <a:t>: </a:t>
              </a:r>
            </a:p>
            <a:p>
              <a:r>
                <a:rPr lang="en-US" sz="1600">
                  <a:effectLst/>
                  <a:latin typeface="Calibri (Body)"/>
                </a:rPr>
                <a:t>Cost reduction, process optimization</a:t>
              </a:r>
            </a:p>
            <a:p>
              <a:r>
                <a:rPr lang="en-US" sz="1600" b="1">
                  <a:effectLst/>
                  <a:latin typeface="Calibri (Body)"/>
                </a:rPr>
                <a:t>Performance Measures</a:t>
              </a:r>
              <a:r>
                <a:rPr lang="en-US" sz="1600">
                  <a:effectLst/>
                  <a:latin typeface="Calibri (Body)"/>
                </a:rPr>
                <a:t>: </a:t>
              </a:r>
            </a:p>
            <a:p>
              <a:r>
                <a:rPr lang="en-US" sz="1600">
                  <a:effectLst/>
                  <a:latin typeface="Calibri (Body)"/>
                </a:rPr>
                <a:t>Cost savings, risk mitigation, operational excellence</a:t>
              </a:r>
            </a:p>
          </p:txBody>
        </p:sp>
      </p:grpSp>
    </p:spTree>
    <p:extLst>
      <p:ext uri="{BB962C8B-B14F-4D97-AF65-F5344CB8AC3E}">
        <p14:creationId xmlns:p14="http://schemas.microsoft.com/office/powerpoint/2010/main" val="2670504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3C9B-2937-3F21-2101-8885A1CD177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55F25EAE-D403-7B02-106B-27789FF03C6C}"/>
              </a:ext>
            </a:extLst>
          </p:cNvPr>
          <p:cNvSpPr>
            <a:spLocks noGrp="1"/>
          </p:cNvSpPr>
          <p:nvPr>
            <p:ph type="body" sz="quarter" idx="20"/>
          </p:nvPr>
        </p:nvSpPr>
        <p:spPr>
          <a:xfrm>
            <a:off x="410844" y="389002"/>
            <a:ext cx="9231918" cy="417759"/>
          </a:xfrm>
        </p:spPr>
        <p:txBody>
          <a:bodyPr lIns="91440" tIns="45720" rIns="91440" bIns="45720" anchor="t">
            <a:noAutofit/>
          </a:bodyPr>
          <a:lstStyle/>
          <a:p>
            <a:r>
              <a:rPr lang="en-US" sz="3000" dirty="0">
                <a:latin typeface="+mn-lt"/>
              </a:rPr>
              <a:t>Meeting the Challenge: Why ANZ Went Agile</a:t>
            </a:r>
          </a:p>
        </p:txBody>
      </p:sp>
      <p:sp>
        <p:nvSpPr>
          <p:cNvPr id="12" name="TextBox 11">
            <a:extLst>
              <a:ext uri="{FF2B5EF4-FFF2-40B4-BE49-F238E27FC236}">
                <a16:creationId xmlns:a16="http://schemas.microsoft.com/office/drawing/2014/main" id="{4F16AC5A-E0A2-782C-01A0-571252D65281}"/>
              </a:ext>
            </a:extLst>
          </p:cNvPr>
          <p:cNvSpPr txBox="1"/>
          <p:nvPr/>
        </p:nvSpPr>
        <p:spPr>
          <a:xfrm>
            <a:off x="410844" y="1069286"/>
            <a:ext cx="9876155" cy="369332"/>
          </a:xfrm>
          <a:prstGeom prst="rect">
            <a:avLst/>
          </a:prstGeom>
          <a:noFill/>
        </p:spPr>
        <p:txBody>
          <a:bodyPr wrap="square">
            <a:spAutoFit/>
          </a:bodyPr>
          <a:lstStyle/>
          <a:p>
            <a:r>
              <a:rPr lang="en-US" i="0" dirty="0">
                <a:solidFill>
                  <a:srgbClr val="1F1F1F"/>
                </a:solidFill>
                <a:effectLst/>
              </a:rPr>
              <a:t>Competitive pressures and internal challenges fueled the need for agility at ANZ</a:t>
            </a:r>
            <a:endParaRPr lang="en-US" dirty="0"/>
          </a:p>
        </p:txBody>
      </p:sp>
      <p:grpSp>
        <p:nvGrpSpPr>
          <p:cNvPr id="41" name="Group 40">
            <a:extLst>
              <a:ext uri="{FF2B5EF4-FFF2-40B4-BE49-F238E27FC236}">
                <a16:creationId xmlns:a16="http://schemas.microsoft.com/office/drawing/2014/main" id="{EC7E232C-4356-F5E3-B658-5826F9E13566}"/>
              </a:ext>
            </a:extLst>
          </p:cNvPr>
          <p:cNvGrpSpPr/>
          <p:nvPr/>
        </p:nvGrpSpPr>
        <p:grpSpPr>
          <a:xfrm>
            <a:off x="505218" y="1879766"/>
            <a:ext cx="10111679" cy="3567593"/>
            <a:chOff x="530010" y="1203953"/>
            <a:chExt cx="10111679" cy="3567593"/>
          </a:xfrm>
        </p:grpSpPr>
        <p:grpSp>
          <p:nvGrpSpPr>
            <p:cNvPr id="48" name="Group 47">
              <a:extLst>
                <a:ext uri="{FF2B5EF4-FFF2-40B4-BE49-F238E27FC236}">
                  <a16:creationId xmlns:a16="http://schemas.microsoft.com/office/drawing/2014/main" id="{168C0810-35F3-DE5D-B49D-C29581F7DB75}"/>
                </a:ext>
              </a:extLst>
            </p:cNvPr>
            <p:cNvGrpSpPr/>
            <p:nvPr/>
          </p:nvGrpSpPr>
          <p:grpSpPr>
            <a:xfrm>
              <a:off x="530010" y="1203953"/>
              <a:ext cx="10111679" cy="3567593"/>
              <a:chOff x="538175" y="1481150"/>
              <a:chExt cx="8080858" cy="3309367"/>
            </a:xfrm>
          </p:grpSpPr>
          <p:sp>
            <p:nvSpPr>
              <p:cNvPr id="13" name="Google Shape;273;p24">
                <a:extLst>
                  <a:ext uri="{FF2B5EF4-FFF2-40B4-BE49-F238E27FC236}">
                    <a16:creationId xmlns:a16="http://schemas.microsoft.com/office/drawing/2014/main" id="{8F2FDEA0-5C5A-B57C-6664-9CC54FA59328}"/>
                  </a:ext>
                </a:extLst>
              </p:cNvPr>
              <p:cNvSpPr/>
              <p:nvPr/>
            </p:nvSpPr>
            <p:spPr>
              <a:xfrm>
                <a:off x="551433" y="3991017"/>
                <a:ext cx="8067600" cy="799500"/>
              </a:xfrm>
              <a:prstGeom prst="rightArrow">
                <a:avLst>
                  <a:gd name="adj1" fmla="val 38055"/>
                  <a:gd name="adj2" fmla="val 489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14" name="Google Shape;275;p24">
                <a:extLst>
                  <a:ext uri="{FF2B5EF4-FFF2-40B4-BE49-F238E27FC236}">
                    <a16:creationId xmlns:a16="http://schemas.microsoft.com/office/drawing/2014/main" id="{92098241-2CA3-DDF0-2414-678533426FF2}"/>
                  </a:ext>
                </a:extLst>
              </p:cNvPr>
              <p:cNvSpPr/>
              <p:nvPr/>
            </p:nvSpPr>
            <p:spPr>
              <a:xfrm>
                <a:off x="4585208" y="1481150"/>
                <a:ext cx="1997100" cy="1956967"/>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15" name="Google Shape;276;p24">
                <a:extLst>
                  <a:ext uri="{FF2B5EF4-FFF2-40B4-BE49-F238E27FC236}">
                    <a16:creationId xmlns:a16="http://schemas.microsoft.com/office/drawing/2014/main" id="{87F8E549-5148-F6A1-92B3-0BE4C1FA9B24}"/>
                  </a:ext>
                </a:extLst>
              </p:cNvPr>
              <p:cNvSpPr txBox="1"/>
              <p:nvPr/>
            </p:nvSpPr>
            <p:spPr>
              <a:xfrm>
                <a:off x="4638457" y="2001155"/>
                <a:ext cx="1890600" cy="6162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Low employee morale and motivation</a:t>
                </a:r>
              </a:p>
              <a:p>
                <a:pPr lvl="0" algn="ctr" rtl="0">
                  <a:spcBef>
                    <a:spcPts val="0"/>
                  </a:spcBef>
                  <a:spcAft>
                    <a:spcPts val="0"/>
                  </a:spcAft>
                </a:pPr>
                <a:endParaRPr lang="en-US" sz="1500" dirty="0">
                  <a:solidFill>
                    <a:schemeClr val="lt1"/>
                  </a:solidFill>
                  <a:ea typeface="Calibri" panose="020F0502020204030204" pitchFamily="34" charset="0"/>
                  <a:cs typeface="Calibri" panose="020F0502020204030204" pitchFamily="34" charset="0"/>
                  <a:sym typeface="Roboto"/>
                </a:endParaRPr>
              </a:p>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Limited opportunities for employee input and feedback</a:t>
                </a:r>
              </a:p>
            </p:txBody>
          </p:sp>
          <p:sp>
            <p:nvSpPr>
              <p:cNvPr id="16" name="Google Shape;277;p24">
                <a:extLst>
                  <a:ext uri="{FF2B5EF4-FFF2-40B4-BE49-F238E27FC236}">
                    <a16:creationId xmlns:a16="http://schemas.microsoft.com/office/drawing/2014/main" id="{7FF08B6C-4A2A-0ED1-D2BF-BD3212BF4D94}"/>
                  </a:ext>
                </a:extLst>
              </p:cNvPr>
              <p:cNvSpPr/>
              <p:nvPr/>
            </p:nvSpPr>
            <p:spPr>
              <a:xfrm>
                <a:off x="2561692" y="1481150"/>
                <a:ext cx="1997100" cy="1956967"/>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17" name="Google Shape;278;p24">
                <a:extLst>
                  <a:ext uri="{FF2B5EF4-FFF2-40B4-BE49-F238E27FC236}">
                    <a16:creationId xmlns:a16="http://schemas.microsoft.com/office/drawing/2014/main" id="{4A991926-2943-2D0C-E5EE-67F83E0AD486}"/>
                  </a:ext>
                </a:extLst>
              </p:cNvPr>
              <p:cNvSpPr txBox="1"/>
              <p:nvPr/>
            </p:nvSpPr>
            <p:spPr>
              <a:xfrm>
                <a:off x="2612392" y="2009698"/>
                <a:ext cx="1895700" cy="6156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Lack of personalized services</a:t>
                </a:r>
              </a:p>
              <a:p>
                <a:pPr lvl="0" algn="ctr" rtl="0">
                  <a:spcBef>
                    <a:spcPts val="0"/>
                  </a:spcBef>
                  <a:spcAft>
                    <a:spcPts val="0"/>
                  </a:spcAft>
                </a:pPr>
                <a:endParaRPr lang="en-US" sz="1500" dirty="0">
                  <a:solidFill>
                    <a:schemeClr val="lt1"/>
                  </a:solidFill>
                  <a:ea typeface="Calibri" panose="020F0502020204030204" pitchFamily="34" charset="0"/>
                  <a:cs typeface="Calibri" panose="020F0502020204030204" pitchFamily="34" charset="0"/>
                  <a:sym typeface="Roboto"/>
                </a:endParaRPr>
              </a:p>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Inconsistent service quality across channels</a:t>
                </a:r>
              </a:p>
            </p:txBody>
          </p:sp>
          <p:sp>
            <p:nvSpPr>
              <p:cNvPr id="18" name="Google Shape;279;p24">
                <a:extLst>
                  <a:ext uri="{FF2B5EF4-FFF2-40B4-BE49-F238E27FC236}">
                    <a16:creationId xmlns:a16="http://schemas.microsoft.com/office/drawing/2014/main" id="{74204CFA-4334-E391-EE33-F278C9984432}"/>
                  </a:ext>
                </a:extLst>
              </p:cNvPr>
              <p:cNvSpPr/>
              <p:nvPr/>
            </p:nvSpPr>
            <p:spPr>
              <a:xfrm>
                <a:off x="538175" y="1481150"/>
                <a:ext cx="1997100" cy="1956967"/>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ea typeface="Calibri" panose="020F0502020204030204" pitchFamily="34" charset="0"/>
                  <a:cs typeface="Calibri" panose="020F0502020204030204" pitchFamily="34" charset="0"/>
                </a:endParaRPr>
              </a:p>
            </p:txBody>
          </p:sp>
          <p:sp>
            <p:nvSpPr>
              <p:cNvPr id="20" name="Google Shape;280;p24">
                <a:extLst>
                  <a:ext uri="{FF2B5EF4-FFF2-40B4-BE49-F238E27FC236}">
                    <a16:creationId xmlns:a16="http://schemas.microsoft.com/office/drawing/2014/main" id="{587A0626-F1F5-E121-203F-BCF2561C2D52}"/>
                  </a:ext>
                </a:extLst>
              </p:cNvPr>
              <p:cNvSpPr txBox="1"/>
              <p:nvPr/>
            </p:nvSpPr>
            <p:spPr>
              <a:xfrm>
                <a:off x="588874" y="1987308"/>
                <a:ext cx="1895700" cy="6162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Slow product development cycles</a:t>
                </a:r>
              </a:p>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Bureaucracy</a:t>
                </a:r>
              </a:p>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Cumbersome approval processes</a:t>
                </a:r>
              </a:p>
            </p:txBody>
          </p:sp>
          <p:sp>
            <p:nvSpPr>
              <p:cNvPr id="21" name="Google Shape;281;p24">
                <a:extLst>
                  <a:ext uri="{FF2B5EF4-FFF2-40B4-BE49-F238E27FC236}">
                    <a16:creationId xmlns:a16="http://schemas.microsoft.com/office/drawing/2014/main" id="{F6A2AB7D-1449-7D37-FFAF-270563A183C5}"/>
                  </a:ext>
                </a:extLst>
              </p:cNvPr>
              <p:cNvSpPr/>
              <p:nvPr/>
            </p:nvSpPr>
            <p:spPr>
              <a:xfrm>
                <a:off x="6608725" y="1481158"/>
                <a:ext cx="1997100" cy="1956967"/>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22" name="Google Shape;282;p24">
                <a:extLst>
                  <a:ext uri="{FF2B5EF4-FFF2-40B4-BE49-F238E27FC236}">
                    <a16:creationId xmlns:a16="http://schemas.microsoft.com/office/drawing/2014/main" id="{9A14C896-34D3-D0CF-B6EA-1C23C7488AF8}"/>
                  </a:ext>
                </a:extLst>
              </p:cNvPr>
              <p:cNvSpPr txBox="1"/>
              <p:nvPr/>
            </p:nvSpPr>
            <p:spPr>
              <a:xfrm>
                <a:off x="6635556" y="1988187"/>
                <a:ext cx="1895700" cy="6156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Resistance to change within the organization</a:t>
                </a:r>
              </a:p>
              <a:p>
                <a:pPr lvl="0" algn="ctr" rtl="0">
                  <a:spcBef>
                    <a:spcPts val="0"/>
                  </a:spcBef>
                  <a:spcAft>
                    <a:spcPts val="0"/>
                  </a:spcAft>
                </a:pPr>
                <a:endParaRPr lang="en-US" sz="1500" dirty="0">
                  <a:solidFill>
                    <a:schemeClr val="lt1"/>
                  </a:solidFill>
                  <a:ea typeface="Calibri" panose="020F0502020204030204" pitchFamily="34" charset="0"/>
                  <a:cs typeface="Calibri" panose="020F0502020204030204" pitchFamily="34" charset="0"/>
                  <a:sym typeface="Roboto"/>
                </a:endParaRPr>
              </a:p>
              <a:p>
                <a:pPr lvl="0" algn="ctr" rtl="0">
                  <a:spcBef>
                    <a:spcPts val="0"/>
                  </a:spcBef>
                  <a:spcAft>
                    <a:spcPts val="0"/>
                  </a:spcAft>
                </a:pPr>
                <a:r>
                  <a:rPr lang="en-US" sz="1500" dirty="0">
                    <a:solidFill>
                      <a:schemeClr val="lt1"/>
                    </a:solidFill>
                    <a:ea typeface="Calibri" panose="020F0502020204030204" pitchFamily="34" charset="0"/>
                    <a:cs typeface="Calibri" panose="020F0502020204030204" pitchFamily="34" charset="0"/>
                    <a:sym typeface="Roboto"/>
                  </a:rPr>
                  <a:t>Inability to quickly adapt to market trends and customer needs</a:t>
                </a:r>
              </a:p>
            </p:txBody>
          </p:sp>
          <p:sp>
            <p:nvSpPr>
              <p:cNvPr id="23" name="Google Shape;283;p24">
                <a:extLst>
                  <a:ext uri="{FF2B5EF4-FFF2-40B4-BE49-F238E27FC236}">
                    <a16:creationId xmlns:a16="http://schemas.microsoft.com/office/drawing/2014/main" id="{F0DC798D-5F93-95B0-4B01-2C70B4E978A4}"/>
                  </a:ext>
                </a:extLst>
              </p:cNvPr>
              <p:cNvSpPr/>
              <p:nvPr/>
            </p:nvSpPr>
            <p:spPr>
              <a:xfrm>
                <a:off x="1009800" y="2998257"/>
                <a:ext cx="1104589" cy="1244068"/>
              </a:xfrm>
              <a:prstGeom prst="ellipse">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24" name="Google Shape;284;p24">
                <a:extLst>
                  <a:ext uri="{FF2B5EF4-FFF2-40B4-BE49-F238E27FC236}">
                    <a16:creationId xmlns:a16="http://schemas.microsoft.com/office/drawing/2014/main" id="{2E675166-8072-8685-8AE3-16346F3662CE}"/>
                  </a:ext>
                </a:extLst>
              </p:cNvPr>
              <p:cNvSpPr/>
              <p:nvPr/>
            </p:nvSpPr>
            <p:spPr>
              <a:xfrm>
                <a:off x="3033312" y="2998257"/>
                <a:ext cx="1104589" cy="1244068"/>
              </a:xfrm>
              <a:prstGeom prst="ellipse">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25" name="Google Shape;285;p24">
                <a:extLst>
                  <a:ext uri="{FF2B5EF4-FFF2-40B4-BE49-F238E27FC236}">
                    <a16:creationId xmlns:a16="http://schemas.microsoft.com/office/drawing/2014/main" id="{4389E162-BB4B-1498-6F94-BFEB0AFFCC2C}"/>
                  </a:ext>
                </a:extLst>
              </p:cNvPr>
              <p:cNvSpPr/>
              <p:nvPr/>
            </p:nvSpPr>
            <p:spPr>
              <a:xfrm>
                <a:off x="5056841" y="2998257"/>
                <a:ext cx="1104589" cy="1244068"/>
              </a:xfrm>
              <a:prstGeom prst="ellipse">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26" name="Google Shape;286;p24">
                <a:extLst>
                  <a:ext uri="{FF2B5EF4-FFF2-40B4-BE49-F238E27FC236}">
                    <a16:creationId xmlns:a16="http://schemas.microsoft.com/office/drawing/2014/main" id="{4BF47420-AC63-4660-7B2E-7BB97D6AD089}"/>
                  </a:ext>
                </a:extLst>
              </p:cNvPr>
              <p:cNvSpPr/>
              <p:nvPr/>
            </p:nvSpPr>
            <p:spPr>
              <a:xfrm>
                <a:off x="7080328" y="2998257"/>
                <a:ext cx="1104589" cy="1244068"/>
              </a:xfrm>
              <a:prstGeom prst="ellipse">
                <a:avLst/>
              </a:prstGeom>
              <a:solidFill>
                <a:srgbClr val="88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Calibri" panose="020F0502020204030204" pitchFamily="34" charset="0"/>
                  <a:cs typeface="Calibri" panose="020F0502020204030204" pitchFamily="34" charset="0"/>
                </a:endParaRPr>
              </a:p>
            </p:txBody>
          </p:sp>
          <p:sp>
            <p:nvSpPr>
              <p:cNvPr id="27" name="Google Shape;287;p24">
                <a:extLst>
                  <a:ext uri="{FF2B5EF4-FFF2-40B4-BE49-F238E27FC236}">
                    <a16:creationId xmlns:a16="http://schemas.microsoft.com/office/drawing/2014/main" id="{6A2E0296-3A3A-0615-95C0-E7867CA09F7B}"/>
                  </a:ext>
                </a:extLst>
              </p:cNvPr>
              <p:cNvSpPr txBox="1"/>
              <p:nvPr/>
            </p:nvSpPr>
            <p:spPr>
              <a:xfrm>
                <a:off x="5056798" y="3493087"/>
                <a:ext cx="1135625" cy="254407"/>
              </a:xfrm>
              <a:prstGeom prst="rect">
                <a:avLst/>
              </a:prstGeom>
              <a:noFill/>
              <a:ln>
                <a:noFill/>
              </a:ln>
            </p:spPr>
            <p:txBody>
              <a:bodyPr spcFirstLastPara="1" wrap="square" lIns="91425" tIns="91425" rIns="91425" bIns="91425" anchor="ctr" anchorCtr="0">
                <a:noAutofit/>
              </a:bodyPr>
              <a:lstStyle/>
              <a:p>
                <a:pPr algn="ctr"/>
                <a:r>
                  <a:rPr lang="en-US" sz="1400" dirty="0">
                    <a:solidFill>
                      <a:schemeClr val="lt1"/>
                    </a:solidFill>
                    <a:ea typeface="Calibri" panose="020F0502020204030204" pitchFamily="34" charset="0"/>
                    <a:cs typeface="Calibri" panose="020F0502020204030204" pitchFamily="34" charset="0"/>
                  </a:rPr>
                  <a:t>Build Empowered and Engaged Workforce</a:t>
                </a:r>
              </a:p>
            </p:txBody>
          </p:sp>
          <p:sp>
            <p:nvSpPr>
              <p:cNvPr id="31" name="Google Shape;288;p24">
                <a:extLst>
                  <a:ext uri="{FF2B5EF4-FFF2-40B4-BE49-F238E27FC236}">
                    <a16:creationId xmlns:a16="http://schemas.microsoft.com/office/drawing/2014/main" id="{7D22FBF3-AF9C-4E75-5FFE-7168B88A652C}"/>
                  </a:ext>
                </a:extLst>
              </p:cNvPr>
              <p:cNvSpPr txBox="1"/>
              <p:nvPr/>
            </p:nvSpPr>
            <p:spPr>
              <a:xfrm>
                <a:off x="2936785" y="3472340"/>
                <a:ext cx="1297642" cy="284780"/>
              </a:xfrm>
              <a:prstGeom prst="rect">
                <a:avLst/>
              </a:prstGeom>
              <a:noFill/>
              <a:ln>
                <a:noFill/>
              </a:ln>
            </p:spPr>
            <p:txBody>
              <a:bodyPr spcFirstLastPara="1" wrap="square" lIns="91425" tIns="91425" rIns="91425" bIns="91425" anchor="ctr" anchorCtr="0">
                <a:noAutofit/>
              </a:bodyPr>
              <a:lstStyle/>
              <a:p>
                <a:pPr algn="ctr"/>
                <a:r>
                  <a:rPr lang="en-US" sz="1400" dirty="0">
                    <a:solidFill>
                      <a:schemeClr val="lt1"/>
                    </a:solidFill>
                    <a:ea typeface="Calibri" panose="020F0502020204030204" pitchFamily="34" charset="0"/>
                    <a:cs typeface="Calibri" panose="020F0502020204030204" pitchFamily="34" charset="0"/>
                  </a:rPr>
                  <a:t>Elevate Customer Experience</a:t>
                </a:r>
              </a:p>
            </p:txBody>
          </p:sp>
          <p:sp>
            <p:nvSpPr>
              <p:cNvPr id="32" name="Google Shape;289;p24">
                <a:extLst>
                  <a:ext uri="{FF2B5EF4-FFF2-40B4-BE49-F238E27FC236}">
                    <a16:creationId xmlns:a16="http://schemas.microsoft.com/office/drawing/2014/main" id="{01572F05-7E21-C82B-CDAC-B58321F6AFEC}"/>
                  </a:ext>
                </a:extLst>
              </p:cNvPr>
              <p:cNvSpPr txBox="1"/>
              <p:nvPr/>
            </p:nvSpPr>
            <p:spPr>
              <a:xfrm>
                <a:off x="996983" y="3516575"/>
                <a:ext cx="1104590" cy="17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lt1"/>
                    </a:solidFill>
                    <a:ea typeface="Calibri" panose="020F0502020204030204" pitchFamily="34" charset="0"/>
                    <a:cs typeface="Calibri" panose="020F0502020204030204" pitchFamily="34" charset="0"/>
                    <a:sym typeface="Fira Sans Extra Condensed Medium"/>
                  </a:rPr>
                  <a:t>Improve Efficiency and Delivery Speed</a:t>
                </a:r>
              </a:p>
            </p:txBody>
          </p:sp>
          <p:sp>
            <p:nvSpPr>
              <p:cNvPr id="34" name="Google Shape;290;p24">
                <a:extLst>
                  <a:ext uri="{FF2B5EF4-FFF2-40B4-BE49-F238E27FC236}">
                    <a16:creationId xmlns:a16="http://schemas.microsoft.com/office/drawing/2014/main" id="{BC92C429-3A21-06C7-0B09-156DAE9D1501}"/>
                  </a:ext>
                </a:extLst>
              </p:cNvPr>
              <p:cNvSpPr txBox="1"/>
              <p:nvPr/>
            </p:nvSpPr>
            <p:spPr>
              <a:xfrm>
                <a:off x="7098742" y="3517466"/>
                <a:ext cx="1067760" cy="1853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400" dirty="0">
                    <a:solidFill>
                      <a:schemeClr val="lt1"/>
                    </a:solidFill>
                    <a:ea typeface="Calibri" panose="020F0502020204030204" pitchFamily="34" charset="0"/>
                    <a:cs typeface="Calibri" panose="020F0502020204030204" pitchFamily="34" charset="0"/>
                    <a:sym typeface="Fira Sans Extra Condensed Medium"/>
                  </a:rPr>
                  <a:t>Cultivate Culture of Innovation </a:t>
                </a:r>
                <a:r>
                  <a:rPr lang="en-US" sz="1400" dirty="0">
                    <a:solidFill>
                      <a:schemeClr val="lt1"/>
                    </a:solidFill>
                    <a:ea typeface="Calibri" panose="020F0502020204030204" pitchFamily="34" charset="0"/>
                    <a:cs typeface="Calibri" panose="020F0502020204030204" pitchFamily="34" charset="0"/>
                  </a:rPr>
                  <a:t>and</a:t>
                </a:r>
                <a:r>
                  <a:rPr lang="en-US" sz="1400" dirty="0">
                    <a:solidFill>
                      <a:schemeClr val="lt1"/>
                    </a:solidFill>
                    <a:ea typeface="Calibri" panose="020F0502020204030204" pitchFamily="34" charset="0"/>
                    <a:cs typeface="Calibri" panose="020F0502020204030204" pitchFamily="34" charset="0"/>
                    <a:sym typeface="Fira Sans Extra Condensed Medium"/>
                  </a:rPr>
                  <a:t> Adaptability</a:t>
                </a:r>
              </a:p>
            </p:txBody>
          </p:sp>
        </p:grpSp>
        <p:sp>
          <p:nvSpPr>
            <p:cNvPr id="5" name="TextBox 4">
              <a:extLst>
                <a:ext uri="{FF2B5EF4-FFF2-40B4-BE49-F238E27FC236}">
                  <a16:creationId xmlns:a16="http://schemas.microsoft.com/office/drawing/2014/main" id="{F3F8A120-64F3-75B9-FDCA-400ED15A6DA0}"/>
                </a:ext>
              </a:extLst>
            </p:cNvPr>
            <p:cNvSpPr txBox="1"/>
            <p:nvPr/>
          </p:nvSpPr>
          <p:spPr>
            <a:xfrm>
              <a:off x="1000924" y="4171874"/>
              <a:ext cx="9186377" cy="307777"/>
            </a:xfrm>
            <a:prstGeom prst="rect">
              <a:avLst/>
            </a:prstGeom>
            <a:noFill/>
          </p:spPr>
          <p:txBody>
            <a:bodyPr wrap="square">
              <a:spAutoFit/>
            </a:bodyPr>
            <a:lstStyle/>
            <a:p>
              <a:r>
                <a:rPr lang="en-US" sz="1400" b="1" i="1" dirty="0">
                  <a:solidFill>
                    <a:srgbClr val="1F1F1F"/>
                  </a:solidFill>
                  <a:effectLst/>
                </a:rPr>
                <a:t>Agility unlocks faster response, innovation, and empowered teams, driving a sustainable competitive advantage for ANZ</a:t>
              </a:r>
              <a:endParaRPr lang="en-US" sz="1400" b="1" i="1" dirty="0"/>
            </a:p>
          </p:txBody>
        </p:sp>
      </p:grpSp>
    </p:spTree>
    <p:extLst>
      <p:ext uri="{BB962C8B-B14F-4D97-AF65-F5344CB8AC3E}">
        <p14:creationId xmlns:p14="http://schemas.microsoft.com/office/powerpoint/2010/main" val="117922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7C2E7-8A5A-DFF2-6F0D-23A06DAB9AA9}"/>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F067DA9-61D7-0356-1074-B8DAD8E9F52A}"/>
              </a:ext>
            </a:extLst>
          </p:cNvPr>
          <p:cNvSpPr>
            <a:spLocks noGrp="1"/>
          </p:cNvSpPr>
          <p:nvPr>
            <p:ph type="body" sz="quarter" idx="20"/>
          </p:nvPr>
        </p:nvSpPr>
        <p:spPr>
          <a:xfrm>
            <a:off x="454546" y="370353"/>
            <a:ext cx="9231918" cy="417759"/>
          </a:xfrm>
        </p:spPr>
        <p:txBody>
          <a:bodyPr lIns="91440" tIns="45720" rIns="91440" bIns="45720" anchor="t">
            <a:noAutofit/>
          </a:bodyPr>
          <a:lstStyle/>
          <a:p>
            <a:r>
              <a:rPr lang="en-US" sz="3000" dirty="0">
                <a:latin typeface="+mn-lt"/>
              </a:rPr>
              <a:t>From Vision to Action: Agile and ANZ's Strategic Objectives</a:t>
            </a:r>
          </a:p>
        </p:txBody>
      </p:sp>
      <p:sp>
        <p:nvSpPr>
          <p:cNvPr id="4" name="TextBox 3">
            <a:extLst>
              <a:ext uri="{FF2B5EF4-FFF2-40B4-BE49-F238E27FC236}">
                <a16:creationId xmlns:a16="http://schemas.microsoft.com/office/drawing/2014/main" id="{0A3324F7-4513-F6A6-6CFA-4B93AF8B61B4}"/>
              </a:ext>
            </a:extLst>
          </p:cNvPr>
          <p:cNvSpPr txBox="1"/>
          <p:nvPr/>
        </p:nvSpPr>
        <p:spPr>
          <a:xfrm>
            <a:off x="586406" y="1073607"/>
            <a:ext cx="9614321" cy="830997"/>
          </a:xfrm>
          <a:prstGeom prst="rect">
            <a:avLst/>
          </a:prstGeom>
          <a:noFill/>
        </p:spPr>
        <p:txBody>
          <a:bodyPr wrap="square">
            <a:spAutoFit/>
          </a:bodyPr>
          <a:lstStyle/>
          <a:p>
            <a:r>
              <a:rPr lang="en-US" sz="1600" b="1" i="1" dirty="0"/>
              <a:t>Vision : </a:t>
            </a:r>
            <a:r>
              <a:rPr lang="en-US" sz="1600" i="1" dirty="0"/>
              <a:t> To create a more customer-centric, efficient, innovative, and adaptable organization.</a:t>
            </a:r>
          </a:p>
          <a:p>
            <a:r>
              <a:rPr lang="en-US" sz="1600" i="1"/>
              <a:t> The crucial elements in ANZ’s business were its new cultural values, which included integrity, collaboration, accountability, respect, and excellence (</a:t>
            </a:r>
            <a:r>
              <a:rPr lang="en-US" sz="1600" b="1" i="1"/>
              <a:t>ICARE</a:t>
            </a:r>
            <a:r>
              <a:rPr lang="en-US" sz="1600" i="1"/>
              <a:t>).</a:t>
            </a:r>
          </a:p>
        </p:txBody>
      </p:sp>
      <p:graphicFrame>
        <p:nvGraphicFramePr>
          <p:cNvPr id="9" name="Table 8">
            <a:extLst>
              <a:ext uri="{FF2B5EF4-FFF2-40B4-BE49-F238E27FC236}">
                <a16:creationId xmlns:a16="http://schemas.microsoft.com/office/drawing/2014/main" id="{79BA1427-E315-72FD-D163-FE2EDC16212E}"/>
              </a:ext>
            </a:extLst>
          </p:cNvPr>
          <p:cNvGraphicFramePr>
            <a:graphicFrameLocks noGrp="1"/>
          </p:cNvGraphicFramePr>
          <p:nvPr>
            <p:extLst>
              <p:ext uri="{D42A27DB-BD31-4B8C-83A1-F6EECF244321}">
                <p14:modId xmlns:p14="http://schemas.microsoft.com/office/powerpoint/2010/main" val="1511394006"/>
              </p:ext>
            </p:extLst>
          </p:nvPr>
        </p:nvGraphicFramePr>
        <p:xfrm>
          <a:off x="586407" y="2011342"/>
          <a:ext cx="9614321" cy="3699891"/>
        </p:xfrm>
        <a:graphic>
          <a:graphicData uri="http://schemas.openxmlformats.org/drawingml/2006/table">
            <a:tbl>
              <a:tblPr firstRow="1">
                <a:tableStyleId>{F5AB1C69-6EDB-4FF4-983F-18BD219EF322}</a:tableStyleId>
              </a:tblPr>
              <a:tblGrid>
                <a:gridCol w="2585710">
                  <a:extLst>
                    <a:ext uri="{9D8B030D-6E8A-4147-A177-3AD203B41FA5}">
                      <a16:colId xmlns:a16="http://schemas.microsoft.com/office/drawing/2014/main" val="1321820850"/>
                    </a:ext>
                  </a:extLst>
                </a:gridCol>
                <a:gridCol w="7028611">
                  <a:extLst>
                    <a:ext uri="{9D8B030D-6E8A-4147-A177-3AD203B41FA5}">
                      <a16:colId xmlns:a16="http://schemas.microsoft.com/office/drawing/2014/main" val="938300994"/>
                    </a:ext>
                  </a:extLst>
                </a:gridCol>
              </a:tblGrid>
              <a:tr h="534186">
                <a:tc>
                  <a:txBody>
                    <a:bodyPr/>
                    <a:lstStyle/>
                    <a:p>
                      <a:pPr algn="ctr" rtl="0" fontAlgn="b"/>
                      <a:r>
                        <a:rPr lang="en-US" sz="1800" b="1" dirty="0">
                          <a:effectLst/>
                        </a:rPr>
                        <a:t>ANZ’s Objective</a:t>
                      </a:r>
                    </a:p>
                  </a:txBody>
                  <a:tcPr marL="2292" marR="2292" marT="1528" marB="15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tc>
                  <a:txBody>
                    <a:bodyPr/>
                    <a:lstStyle/>
                    <a:p>
                      <a:pPr algn="l" rtl="0" fontAlgn="b"/>
                      <a:r>
                        <a:rPr lang="en-US" sz="1800" b="1" dirty="0">
                          <a:effectLst/>
                        </a:rPr>
                        <a:t>     Agile Practices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extLst>
                  <a:ext uri="{0D108BD9-81ED-4DB2-BD59-A6C34878D82A}">
                    <a16:rowId xmlns:a16="http://schemas.microsoft.com/office/drawing/2014/main" val="3790975872"/>
                  </a:ext>
                </a:extLst>
              </a:tr>
              <a:tr h="773644">
                <a:tc>
                  <a:txBody>
                    <a:bodyPr/>
                    <a:lstStyle/>
                    <a:p>
                      <a:pPr algn="ctr" rtl="0" fontAlgn="b"/>
                      <a:r>
                        <a:rPr lang="en-US" sz="1400" dirty="0">
                          <a:effectLst/>
                        </a:rPr>
                        <a:t>Customer Centricity</a:t>
                      </a:r>
                    </a:p>
                  </a:txBody>
                  <a:tcPr marL="2292" marR="2292" marT="1528" marB="152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rPr>
                        <a:t>Iterative development for continuous improvement based on customer feedback</a:t>
                      </a:r>
                    </a:p>
                    <a:p>
                      <a:pPr marL="285750" indent="-285750" algn="l" rtl="0" fontAlgn="b">
                        <a:buFont typeface="Arial" panose="020B0604020202020204" pitchFamily="34" charset="0"/>
                        <a:buChar char="•"/>
                      </a:pPr>
                      <a:r>
                        <a:rPr lang="en-US" sz="1400" dirty="0">
                          <a:effectLst/>
                        </a:rPr>
                        <a:t>Agile methodology prioritizes customer satisfaction throughout the development process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302975"/>
                  </a:ext>
                </a:extLst>
              </a:tr>
              <a:tr h="749151">
                <a:tc>
                  <a:txBody>
                    <a:bodyPr/>
                    <a:lstStyle/>
                    <a:p>
                      <a:pPr algn="ctr" rtl="0" fontAlgn="b"/>
                      <a:r>
                        <a:rPr lang="en-US" sz="1400" dirty="0">
                          <a:effectLst/>
                        </a:rPr>
                        <a:t>Sustainable Growth</a:t>
                      </a:r>
                    </a:p>
                  </a:txBody>
                  <a:tcPr marL="2292" marR="2292" marT="1528" marB="152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400" dirty="0">
                          <a:effectLst/>
                        </a:rPr>
                        <a:t>Enables quick adaptation to market changes</a:t>
                      </a:r>
                    </a:p>
                    <a:p>
                      <a:pPr marL="285750" indent="-285750" algn="l" rtl="0" fontAlgn="b">
                        <a:buFont typeface="Arial" panose="020B0604020202020204" pitchFamily="34" charset="0"/>
                        <a:buChar char="•"/>
                      </a:pPr>
                      <a:r>
                        <a:rPr lang="en-US" sz="1400" dirty="0">
                          <a:effectLst/>
                        </a:rPr>
                        <a:t>Focuses on data-driven decision making for optimized growth</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084687"/>
                  </a:ext>
                </a:extLst>
              </a:tr>
              <a:tr h="869266">
                <a:tc>
                  <a:txBody>
                    <a:bodyPr/>
                    <a:lstStyle/>
                    <a:p>
                      <a:pPr algn="ctr" rtl="0" fontAlgn="b"/>
                      <a:r>
                        <a:rPr lang="en-US" sz="1400" dirty="0">
                          <a:effectLst/>
                        </a:rPr>
                        <a:t>Innovation &amp; Agility</a:t>
                      </a:r>
                    </a:p>
                  </a:txBody>
                  <a:tcPr marL="2292" marR="2292" marT="1528" marB="152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400" dirty="0">
                          <a:effectLst/>
                        </a:rPr>
                        <a:t>Encourages continuous experimentation and learning</a:t>
                      </a:r>
                    </a:p>
                    <a:p>
                      <a:pPr marL="285750" indent="-285750" algn="l" rtl="0" fontAlgn="b">
                        <a:buFont typeface="Arial" panose="020B0604020202020204" pitchFamily="34" charset="0"/>
                        <a:buChar char="•"/>
                      </a:pPr>
                      <a:r>
                        <a:rPr lang="en-US" sz="1400" dirty="0">
                          <a:effectLst/>
                        </a:rPr>
                        <a:t>Agile teams enhance problem-solving and innovation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104119"/>
                  </a:ext>
                </a:extLst>
              </a:tr>
              <a:tr h="773644">
                <a:tc>
                  <a:txBody>
                    <a:bodyPr/>
                    <a:lstStyle/>
                    <a:p>
                      <a:pPr algn="ctr" rtl="0" fontAlgn="b"/>
                      <a:r>
                        <a:rPr lang="en-US" sz="1400" dirty="0">
                          <a:effectLst/>
                        </a:rPr>
                        <a:t>Building a Diverse and Inclusive Workforce</a:t>
                      </a:r>
                    </a:p>
                  </a:txBody>
                  <a:tcPr marL="2292" marR="2292" marT="1528" marB="152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dirty="0">
                          <a:effectLst/>
                        </a:rPr>
                        <a:t>Promotes collaboration and inclusion within teams</a:t>
                      </a:r>
                    </a:p>
                    <a:p>
                      <a:pPr marL="285750" indent="-285750" algn="l" rtl="0" fontAlgn="b">
                        <a:buFont typeface="Arial" panose="020B0604020202020204" pitchFamily="34" charset="0"/>
                        <a:buChar char="•"/>
                      </a:pPr>
                      <a:r>
                        <a:rPr lang="en-US" sz="1400" dirty="0">
                          <a:effectLst/>
                        </a:rPr>
                        <a:t>Aligns with ANZ's commitment to diversity and inclusion by fostering a workforce that reflects the communities served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4873123"/>
                  </a:ext>
                </a:extLst>
              </a:tr>
            </a:tbl>
          </a:graphicData>
        </a:graphic>
      </p:graphicFrame>
    </p:spTree>
    <p:extLst>
      <p:ext uri="{BB962C8B-B14F-4D97-AF65-F5344CB8AC3E}">
        <p14:creationId xmlns:p14="http://schemas.microsoft.com/office/powerpoint/2010/main" val="116982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F431A-346C-97F2-9C07-5AE5504CBB9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E85119E-DB57-E7EB-F682-2B7D4B9189A7}"/>
              </a:ext>
            </a:extLst>
          </p:cNvPr>
          <p:cNvSpPr>
            <a:spLocks noGrp="1"/>
          </p:cNvSpPr>
          <p:nvPr>
            <p:ph type="body" sz="quarter" idx="20"/>
          </p:nvPr>
        </p:nvSpPr>
        <p:spPr>
          <a:xfrm>
            <a:off x="340170" y="924340"/>
            <a:ext cx="6272515" cy="549856"/>
          </a:xfrm>
        </p:spPr>
        <p:txBody>
          <a:bodyPr lIns="91440" tIns="45720" rIns="91440" bIns="45720" anchor="t">
            <a:normAutofit/>
          </a:bodyPr>
          <a:lstStyle/>
          <a:p>
            <a:r>
              <a:rPr lang="en-US" dirty="0">
                <a:latin typeface="+mn-lt"/>
              </a:rPr>
              <a:t>Question 3 </a:t>
            </a:r>
          </a:p>
        </p:txBody>
      </p:sp>
      <p:sp>
        <p:nvSpPr>
          <p:cNvPr id="8" name="TextBox 7">
            <a:extLst>
              <a:ext uri="{FF2B5EF4-FFF2-40B4-BE49-F238E27FC236}">
                <a16:creationId xmlns:a16="http://schemas.microsoft.com/office/drawing/2014/main" id="{E636050D-B009-6A27-044E-BBD1B5BEAE26}"/>
              </a:ext>
            </a:extLst>
          </p:cNvPr>
          <p:cNvSpPr txBox="1"/>
          <p:nvPr/>
        </p:nvSpPr>
        <p:spPr>
          <a:xfrm>
            <a:off x="340170" y="2219631"/>
            <a:ext cx="10096500" cy="707886"/>
          </a:xfrm>
          <a:prstGeom prst="rect">
            <a:avLst/>
          </a:prstGeom>
          <a:noFill/>
        </p:spPr>
        <p:txBody>
          <a:bodyPr wrap="square" rtlCol="0">
            <a:spAutoFit/>
          </a:bodyPr>
          <a:lstStyle/>
          <a:p>
            <a:r>
              <a:rPr lang="en-US" sz="2000" dirty="0"/>
              <a:t>What were the challenges to ANZ’s culture before Elliot became the CEO? Could the agile transformation address those challenges?</a:t>
            </a:r>
          </a:p>
        </p:txBody>
      </p:sp>
    </p:spTree>
    <p:extLst>
      <p:ext uri="{BB962C8B-B14F-4D97-AF65-F5344CB8AC3E}">
        <p14:creationId xmlns:p14="http://schemas.microsoft.com/office/powerpoint/2010/main" val="3889411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2D6F-0735-49FB-2AED-3CFFFACE4169}"/>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1E2EDB5-72C5-DDD3-9122-64F54B96BF00}"/>
              </a:ext>
            </a:extLst>
          </p:cNvPr>
          <p:cNvSpPr>
            <a:spLocks noGrp="1"/>
          </p:cNvSpPr>
          <p:nvPr>
            <p:ph type="body" sz="quarter" idx="20"/>
          </p:nvPr>
        </p:nvSpPr>
        <p:spPr>
          <a:xfrm>
            <a:off x="454546" y="370353"/>
            <a:ext cx="9231918" cy="417759"/>
          </a:xfrm>
        </p:spPr>
        <p:txBody>
          <a:bodyPr lIns="91440" tIns="45720" rIns="91440" bIns="45720" anchor="t">
            <a:noAutofit/>
          </a:bodyPr>
          <a:lstStyle/>
          <a:p>
            <a:r>
              <a:rPr lang="en-US" sz="2700" dirty="0">
                <a:latin typeface="+mn-lt"/>
              </a:rPr>
              <a:t>Leadership Challenges </a:t>
            </a:r>
            <a:r>
              <a:rPr lang="en-US" sz="2700" b="0" i="0" dirty="0">
                <a:solidFill>
                  <a:srgbClr val="9F2121"/>
                </a:solidFill>
                <a:effectLst/>
                <a:latin typeface="+mn-lt"/>
              </a:rPr>
              <a:t>Pre-Elliot Era at ANZ </a:t>
            </a:r>
            <a:r>
              <a:rPr lang="en-US" sz="2700" dirty="0">
                <a:latin typeface="+mn-lt"/>
              </a:rPr>
              <a:t>and Agile Solutions</a:t>
            </a:r>
          </a:p>
        </p:txBody>
      </p:sp>
      <p:graphicFrame>
        <p:nvGraphicFramePr>
          <p:cNvPr id="9" name="Table 8">
            <a:extLst>
              <a:ext uri="{FF2B5EF4-FFF2-40B4-BE49-F238E27FC236}">
                <a16:creationId xmlns:a16="http://schemas.microsoft.com/office/drawing/2014/main" id="{0C9A2AAD-2D20-97F4-2C9E-82E648BC5865}"/>
              </a:ext>
            </a:extLst>
          </p:cNvPr>
          <p:cNvGraphicFramePr>
            <a:graphicFrameLocks noGrp="1"/>
          </p:cNvGraphicFramePr>
          <p:nvPr>
            <p:extLst>
              <p:ext uri="{D42A27DB-BD31-4B8C-83A1-F6EECF244321}">
                <p14:modId xmlns:p14="http://schemas.microsoft.com/office/powerpoint/2010/main" val="1056580546"/>
              </p:ext>
            </p:extLst>
          </p:nvPr>
        </p:nvGraphicFramePr>
        <p:xfrm>
          <a:off x="454546" y="1263317"/>
          <a:ext cx="9988865" cy="4523871"/>
        </p:xfrm>
        <a:graphic>
          <a:graphicData uri="http://schemas.openxmlformats.org/drawingml/2006/table">
            <a:tbl>
              <a:tblPr firstRow="1">
                <a:tableStyleId>{F5AB1C69-6EDB-4FF4-983F-18BD219EF322}</a:tableStyleId>
              </a:tblPr>
              <a:tblGrid>
                <a:gridCol w="2686441">
                  <a:extLst>
                    <a:ext uri="{9D8B030D-6E8A-4147-A177-3AD203B41FA5}">
                      <a16:colId xmlns:a16="http://schemas.microsoft.com/office/drawing/2014/main" val="1321820850"/>
                    </a:ext>
                  </a:extLst>
                </a:gridCol>
                <a:gridCol w="7302424">
                  <a:extLst>
                    <a:ext uri="{9D8B030D-6E8A-4147-A177-3AD203B41FA5}">
                      <a16:colId xmlns:a16="http://schemas.microsoft.com/office/drawing/2014/main" val="938300994"/>
                    </a:ext>
                  </a:extLst>
                </a:gridCol>
              </a:tblGrid>
              <a:tr h="653151">
                <a:tc>
                  <a:txBody>
                    <a:bodyPr/>
                    <a:lstStyle/>
                    <a:p>
                      <a:pPr algn="ctr" rtl="0" fontAlgn="b"/>
                      <a:r>
                        <a:rPr lang="en-US" sz="1800" b="1" dirty="0">
                          <a:effectLst/>
                        </a:rPr>
                        <a:t>Challenges</a:t>
                      </a:r>
                    </a:p>
                  </a:txBody>
                  <a:tcPr marL="2292" marR="2292" marT="1528" marB="15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tc>
                  <a:txBody>
                    <a:bodyPr/>
                    <a:lstStyle/>
                    <a:p>
                      <a:pPr algn="l" rtl="0" fontAlgn="b"/>
                      <a:r>
                        <a:rPr lang="en-US" sz="1800" b="1" dirty="0">
                          <a:effectLst/>
                        </a:rPr>
                        <a:t>     Agile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extLst>
                  <a:ext uri="{0D108BD9-81ED-4DB2-BD59-A6C34878D82A}">
                    <a16:rowId xmlns:a16="http://schemas.microsoft.com/office/drawing/2014/main" val="3790975872"/>
                  </a:ext>
                </a:extLst>
              </a:tr>
              <a:tr h="945937">
                <a:tc>
                  <a:txBody>
                    <a:bodyPr/>
                    <a:lstStyle/>
                    <a:p>
                      <a:pPr algn="l" rtl="0" fontAlgn="b"/>
                      <a:r>
                        <a:rPr lang="en-US" sz="1600"/>
                        <a:t>Lack of Adaptive Leadership</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Agile promotes adaptive leadership where leaders guide rather than dictate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Leaders focus on empowering teams, fostering collaboration, and adapting to changing circumstances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302975"/>
                  </a:ext>
                </a:extLst>
              </a:tr>
              <a:tr h="915991">
                <a:tc>
                  <a:txBody>
                    <a:bodyPr/>
                    <a:lstStyle/>
                    <a:p>
                      <a:pPr algn="l" rtl="0" fontAlgn="b"/>
                      <a:r>
                        <a:rPr lang="en-US" sz="1600"/>
                        <a:t>Hierarchical Decision-Making Structure</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Introduce decentralized decision-making within self-organizing teams</a:t>
                      </a:r>
                    </a:p>
                    <a:p>
                      <a:pPr marL="285750" indent="-285750" algn="l" rtl="0" fontAlgn="b">
                        <a:buFont typeface="Arial" panose="020B0604020202020204" pitchFamily="34" charset="0"/>
                        <a:buChar char="•"/>
                      </a:pPr>
                      <a:r>
                        <a:rPr lang="en-US" sz="1600"/>
                        <a:t>Leaders become facilitators, enabling teams to make decisions aligned with organizational goals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084687"/>
                  </a:ext>
                </a:extLst>
              </a:tr>
              <a:tr h="1062855">
                <a:tc>
                  <a:txBody>
                    <a:bodyPr/>
                    <a:lstStyle/>
                    <a:p>
                      <a:pPr algn="l" rtl="0" fontAlgn="b"/>
                      <a:r>
                        <a:rPr lang="en-US" sz="1600"/>
                        <a:t>Resistance to Change from Top Management</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Create a top-down commitment to agile principles</a:t>
                      </a:r>
                    </a:p>
                    <a:p>
                      <a:pPr marL="285750" indent="-285750" algn="l" rtl="0" fontAlgn="b">
                        <a:buFont typeface="Arial" panose="020B0604020202020204" pitchFamily="34" charset="0"/>
                        <a:buChar char="•"/>
                      </a:pPr>
                      <a:r>
                        <a:rPr lang="en-US" sz="1600"/>
                        <a:t>Leadership communicates the benefits of agility and actively supports the transformation</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104119"/>
                  </a:ext>
                </a:extLst>
              </a:tr>
              <a:tr h="945937">
                <a:tc>
                  <a:txBody>
                    <a:bodyPr/>
                    <a:lstStyle/>
                    <a:p>
                      <a:pPr algn="l" rtl="0" fontAlgn="b"/>
                      <a:r>
                        <a:rPr lang="en-US" sz="1600"/>
                        <a:t>Siloed Leadership</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Break down silos by forming cross-functional teams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Leaders collaborate across departments, enhancing communication and aligning goals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4873123"/>
                  </a:ext>
                </a:extLst>
              </a:tr>
            </a:tbl>
          </a:graphicData>
        </a:graphic>
      </p:graphicFrame>
    </p:spTree>
    <p:extLst>
      <p:ext uri="{BB962C8B-B14F-4D97-AF65-F5344CB8AC3E}">
        <p14:creationId xmlns:p14="http://schemas.microsoft.com/office/powerpoint/2010/main" val="18238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45B66-C246-4AEB-A97C-1C23C6E3FCA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B3DD2F66-6CAC-6B64-4237-9C22F77CA6ED}"/>
              </a:ext>
            </a:extLst>
          </p:cNvPr>
          <p:cNvSpPr>
            <a:spLocks noGrp="1"/>
          </p:cNvSpPr>
          <p:nvPr>
            <p:ph type="body" sz="quarter" idx="20"/>
          </p:nvPr>
        </p:nvSpPr>
        <p:spPr>
          <a:xfrm>
            <a:off x="454546" y="370353"/>
            <a:ext cx="9231918" cy="417759"/>
          </a:xfrm>
        </p:spPr>
        <p:txBody>
          <a:bodyPr lIns="91440" tIns="45720" rIns="91440" bIns="45720" anchor="t">
            <a:noAutofit/>
          </a:bodyPr>
          <a:lstStyle/>
          <a:p>
            <a:r>
              <a:rPr lang="en-US" sz="2800" b="0" i="0" dirty="0">
                <a:solidFill>
                  <a:srgbClr val="9F2121"/>
                </a:solidFill>
                <a:effectLst/>
                <a:latin typeface="+mn-lt"/>
              </a:rPr>
              <a:t>Decision-Making Challenges </a:t>
            </a:r>
            <a:r>
              <a:rPr lang="en-US" sz="2700" b="0" i="0" dirty="0">
                <a:solidFill>
                  <a:srgbClr val="9F2121"/>
                </a:solidFill>
                <a:effectLst/>
                <a:latin typeface="+mn-lt"/>
              </a:rPr>
              <a:t>Pre-Elliot Era at ANZ </a:t>
            </a:r>
            <a:r>
              <a:rPr lang="en-US" sz="2700" dirty="0">
                <a:latin typeface="+mn-lt"/>
              </a:rPr>
              <a:t>and Agile Solutions</a:t>
            </a:r>
          </a:p>
        </p:txBody>
      </p:sp>
      <p:graphicFrame>
        <p:nvGraphicFramePr>
          <p:cNvPr id="9" name="Table 8">
            <a:extLst>
              <a:ext uri="{FF2B5EF4-FFF2-40B4-BE49-F238E27FC236}">
                <a16:creationId xmlns:a16="http://schemas.microsoft.com/office/drawing/2014/main" id="{057BB824-5C42-8416-65C6-56E6E8E8FE30}"/>
              </a:ext>
            </a:extLst>
          </p:cNvPr>
          <p:cNvGraphicFramePr>
            <a:graphicFrameLocks noGrp="1"/>
          </p:cNvGraphicFramePr>
          <p:nvPr>
            <p:extLst>
              <p:ext uri="{D42A27DB-BD31-4B8C-83A1-F6EECF244321}">
                <p14:modId xmlns:p14="http://schemas.microsoft.com/office/powerpoint/2010/main" val="1999837884"/>
              </p:ext>
            </p:extLst>
          </p:nvPr>
        </p:nvGraphicFramePr>
        <p:xfrm>
          <a:off x="454545" y="1454767"/>
          <a:ext cx="9976833" cy="4272264"/>
        </p:xfrm>
        <a:graphic>
          <a:graphicData uri="http://schemas.openxmlformats.org/drawingml/2006/table">
            <a:tbl>
              <a:tblPr firstRow="1">
                <a:tableStyleId>{F5AB1C69-6EDB-4FF4-983F-18BD219EF322}</a:tableStyleId>
              </a:tblPr>
              <a:tblGrid>
                <a:gridCol w="2683206">
                  <a:extLst>
                    <a:ext uri="{9D8B030D-6E8A-4147-A177-3AD203B41FA5}">
                      <a16:colId xmlns:a16="http://schemas.microsoft.com/office/drawing/2014/main" val="1321820850"/>
                    </a:ext>
                  </a:extLst>
                </a:gridCol>
                <a:gridCol w="7293627">
                  <a:extLst>
                    <a:ext uri="{9D8B030D-6E8A-4147-A177-3AD203B41FA5}">
                      <a16:colId xmlns:a16="http://schemas.microsoft.com/office/drawing/2014/main" val="938300994"/>
                    </a:ext>
                  </a:extLst>
                </a:gridCol>
              </a:tblGrid>
              <a:tr h="616825">
                <a:tc>
                  <a:txBody>
                    <a:bodyPr/>
                    <a:lstStyle/>
                    <a:p>
                      <a:pPr algn="ctr" rtl="0" fontAlgn="b"/>
                      <a:r>
                        <a:rPr lang="en-US" sz="1800" b="1" dirty="0">
                          <a:effectLst/>
                        </a:rPr>
                        <a:t>Challenges</a:t>
                      </a:r>
                    </a:p>
                  </a:txBody>
                  <a:tcPr marL="2292" marR="2292" marT="1528" marB="15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tc>
                  <a:txBody>
                    <a:bodyPr/>
                    <a:lstStyle/>
                    <a:p>
                      <a:pPr algn="l" rtl="0" fontAlgn="b"/>
                      <a:r>
                        <a:rPr lang="en-US" sz="1800" b="1" dirty="0">
                          <a:effectLst/>
                        </a:rPr>
                        <a:t>     Agile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extLst>
                  <a:ext uri="{0D108BD9-81ED-4DB2-BD59-A6C34878D82A}">
                    <a16:rowId xmlns:a16="http://schemas.microsoft.com/office/drawing/2014/main" val="3790975872"/>
                  </a:ext>
                </a:extLst>
              </a:tr>
              <a:tr h="893327">
                <a:tc>
                  <a:txBody>
                    <a:bodyPr/>
                    <a:lstStyle/>
                    <a:p>
                      <a:pPr algn="l" rtl="0" fontAlgn="b"/>
                      <a:r>
                        <a:rPr lang="en-US" sz="1600"/>
                        <a:t>Slow Decision-Making Processes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Empower cross-functional teams to make decisions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Decentralize decision-making, reducing delays and increasing responsiveness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302975"/>
                  </a:ext>
                </a:extLst>
              </a:tr>
              <a:tr h="865044">
                <a:tc>
                  <a:txBody>
                    <a:bodyPr/>
                    <a:lstStyle/>
                    <a:p>
                      <a:pPr algn="l" rtl="0" fontAlgn="b"/>
                      <a:r>
                        <a:rPr lang="en-US" sz="1600"/>
                        <a:t>Lack of Transparency in Decision-Making</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Implement agile rituals like daily stand-ups and retrospectives for transparent communication</a:t>
                      </a:r>
                    </a:p>
                    <a:p>
                      <a:pPr marL="285750" indent="-285750" algn="l" rtl="0" fontAlgn="b">
                        <a:buFont typeface="Arial" panose="020B0604020202020204" pitchFamily="34" charset="0"/>
                        <a:buChar char="•"/>
                      </a:pPr>
                      <a:r>
                        <a:rPr lang="en-US" sz="1600"/>
                        <a:t>Share decision-making rationale and outcomes openly within the organization</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084687"/>
                  </a:ext>
                </a:extLst>
              </a:tr>
              <a:tr h="1003741">
                <a:tc>
                  <a:txBody>
                    <a:bodyPr/>
                    <a:lstStyle/>
                    <a:p>
                      <a:pPr algn="l" rtl="0" fontAlgn="b"/>
                      <a:r>
                        <a:rPr lang="en-US" sz="1600"/>
                        <a:t>Bureaucratic Decision-Approval Chains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Streamline decision-approval processes to eliminate unnecessary layers</a:t>
                      </a:r>
                    </a:p>
                    <a:p>
                      <a:pPr marL="285750" indent="-285750" algn="l" rtl="0" fontAlgn="b">
                        <a:buFont typeface="Arial" panose="020B0604020202020204" pitchFamily="34" charset="0"/>
                        <a:buChar char="•"/>
                      </a:pPr>
                      <a:r>
                        <a:rPr lang="en-US" sz="1600"/>
                        <a:t>Enable teams to have the autonomy to make decisions within their scope</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104119"/>
                  </a:ext>
                </a:extLst>
              </a:tr>
              <a:tr h="893327">
                <a:tc>
                  <a:txBody>
                    <a:bodyPr/>
                    <a:lstStyle/>
                    <a:p>
                      <a:pPr algn="l" rtl="0" fontAlgn="b"/>
                      <a:r>
                        <a:rPr lang="en-US" sz="1600"/>
                        <a:t>Difficulty Adapting to Market Changes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Embrace iterative decision-making to adapt quickly to market changes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Regularly review decisions and adjust strategies based on feedback and evolving market conditions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4873123"/>
                  </a:ext>
                </a:extLst>
              </a:tr>
            </a:tbl>
          </a:graphicData>
        </a:graphic>
      </p:graphicFrame>
    </p:spTree>
    <p:extLst>
      <p:ext uri="{BB962C8B-B14F-4D97-AF65-F5344CB8AC3E}">
        <p14:creationId xmlns:p14="http://schemas.microsoft.com/office/powerpoint/2010/main" val="311385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0712-3F05-091C-BACA-1A81E965E88B}"/>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2BE6F62C-11D3-3DE6-ABAA-D0546E03F82F}"/>
              </a:ext>
            </a:extLst>
          </p:cNvPr>
          <p:cNvSpPr>
            <a:spLocks noGrp="1"/>
          </p:cNvSpPr>
          <p:nvPr>
            <p:ph type="body" sz="quarter" idx="20"/>
          </p:nvPr>
        </p:nvSpPr>
        <p:spPr>
          <a:xfrm>
            <a:off x="454546" y="370353"/>
            <a:ext cx="9231918" cy="417759"/>
          </a:xfrm>
        </p:spPr>
        <p:txBody>
          <a:bodyPr lIns="91440" tIns="45720" rIns="91440" bIns="45720" anchor="t">
            <a:noAutofit/>
          </a:bodyPr>
          <a:lstStyle/>
          <a:p>
            <a:r>
              <a:rPr lang="en-US" sz="2800" dirty="0">
                <a:solidFill>
                  <a:srgbClr val="9F2121"/>
                </a:solidFill>
                <a:cs typeface="Times New Roman" panose="02020603050405020304" pitchFamily="18" charset="0"/>
              </a:rPr>
              <a:t>Strategic</a:t>
            </a:r>
            <a:r>
              <a:rPr lang="en-US" sz="2800" b="0" i="0" dirty="0">
                <a:solidFill>
                  <a:srgbClr val="9F2121"/>
                </a:solidFill>
                <a:effectLst/>
                <a:latin typeface="+mn-lt"/>
              </a:rPr>
              <a:t> Challenges </a:t>
            </a:r>
            <a:r>
              <a:rPr lang="en-US" sz="2700" b="0" i="0" dirty="0">
                <a:solidFill>
                  <a:srgbClr val="9F2121"/>
                </a:solidFill>
                <a:effectLst/>
                <a:latin typeface="+mn-lt"/>
              </a:rPr>
              <a:t>Pre-Elliot Era at ANZ </a:t>
            </a:r>
            <a:r>
              <a:rPr lang="en-US" sz="2700" dirty="0">
                <a:latin typeface="+mn-lt"/>
              </a:rPr>
              <a:t>and Agile Solutions</a:t>
            </a:r>
          </a:p>
        </p:txBody>
      </p:sp>
      <p:graphicFrame>
        <p:nvGraphicFramePr>
          <p:cNvPr id="9" name="Table 8">
            <a:extLst>
              <a:ext uri="{FF2B5EF4-FFF2-40B4-BE49-F238E27FC236}">
                <a16:creationId xmlns:a16="http://schemas.microsoft.com/office/drawing/2014/main" id="{643091BE-5D95-A6AD-71F4-B64BAEFD7CD7}"/>
              </a:ext>
            </a:extLst>
          </p:cNvPr>
          <p:cNvGraphicFramePr>
            <a:graphicFrameLocks noGrp="1"/>
          </p:cNvGraphicFramePr>
          <p:nvPr>
            <p:extLst>
              <p:ext uri="{D42A27DB-BD31-4B8C-83A1-F6EECF244321}">
                <p14:modId xmlns:p14="http://schemas.microsoft.com/office/powerpoint/2010/main" val="914576360"/>
              </p:ext>
            </p:extLst>
          </p:nvPr>
        </p:nvGraphicFramePr>
        <p:xfrm>
          <a:off x="454546" y="1454767"/>
          <a:ext cx="10012928" cy="4380549"/>
        </p:xfrm>
        <a:graphic>
          <a:graphicData uri="http://schemas.openxmlformats.org/drawingml/2006/table">
            <a:tbl>
              <a:tblPr firstRow="1">
                <a:tableStyleId>{F5AB1C69-6EDB-4FF4-983F-18BD219EF322}</a:tableStyleId>
              </a:tblPr>
              <a:tblGrid>
                <a:gridCol w="2692913">
                  <a:extLst>
                    <a:ext uri="{9D8B030D-6E8A-4147-A177-3AD203B41FA5}">
                      <a16:colId xmlns:a16="http://schemas.microsoft.com/office/drawing/2014/main" val="1321820850"/>
                    </a:ext>
                  </a:extLst>
                </a:gridCol>
                <a:gridCol w="7320015">
                  <a:extLst>
                    <a:ext uri="{9D8B030D-6E8A-4147-A177-3AD203B41FA5}">
                      <a16:colId xmlns:a16="http://schemas.microsoft.com/office/drawing/2014/main" val="938300994"/>
                    </a:ext>
                  </a:extLst>
                </a:gridCol>
              </a:tblGrid>
              <a:tr h="632459">
                <a:tc>
                  <a:txBody>
                    <a:bodyPr/>
                    <a:lstStyle/>
                    <a:p>
                      <a:pPr algn="ctr" rtl="0" fontAlgn="b"/>
                      <a:r>
                        <a:rPr lang="en-US" sz="1800" b="1" dirty="0">
                          <a:effectLst/>
                        </a:rPr>
                        <a:t>Challenges</a:t>
                      </a:r>
                    </a:p>
                  </a:txBody>
                  <a:tcPr marL="2292" marR="2292" marT="1528" marB="15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tc>
                  <a:txBody>
                    <a:bodyPr/>
                    <a:lstStyle/>
                    <a:p>
                      <a:pPr algn="l" rtl="0" fontAlgn="b"/>
                      <a:r>
                        <a:rPr lang="en-US" sz="1800" b="1" dirty="0">
                          <a:effectLst/>
                        </a:rPr>
                        <a:t>     Agile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A92323"/>
                    </a:solidFill>
                  </a:tcPr>
                </a:tc>
                <a:extLst>
                  <a:ext uri="{0D108BD9-81ED-4DB2-BD59-A6C34878D82A}">
                    <a16:rowId xmlns:a16="http://schemas.microsoft.com/office/drawing/2014/main" val="3790975872"/>
                  </a:ext>
                </a:extLst>
              </a:tr>
              <a:tr h="915969">
                <a:tc>
                  <a:txBody>
                    <a:bodyPr/>
                    <a:lstStyle/>
                    <a:p>
                      <a:pPr algn="l" rtl="0" fontAlgn="b"/>
                      <a:r>
                        <a:rPr lang="en-US" sz="1600"/>
                        <a:t>Rigidity in Strategic Planning</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Adopt agile frameworks for strategic planning</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Develop strategies iteratively, allowing for adjustments based on ongoing feedback</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302975"/>
                  </a:ext>
                </a:extLst>
              </a:tr>
              <a:tr h="886970">
                <a:tc>
                  <a:txBody>
                    <a:bodyPr/>
                    <a:lstStyle/>
                    <a:p>
                      <a:pPr algn="l" rtl="0" fontAlgn="b"/>
                      <a:r>
                        <a:rPr lang="en-US" sz="1600"/>
                        <a:t>Misalignment Between Business Units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Foster collaboration between business units through agile squads and tribes</a:t>
                      </a:r>
                    </a:p>
                    <a:p>
                      <a:pPr marL="285750" indent="-285750" algn="l" rtl="0" fontAlgn="b">
                        <a:buFont typeface="Arial" panose="020B0604020202020204" pitchFamily="34" charset="0"/>
                        <a:buChar char="•"/>
                      </a:pPr>
                      <a:r>
                        <a:rPr lang="en-US" sz="1600"/>
                        <a:t>Align strategies across departments for a cohesive organizational approach</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084687"/>
                  </a:ext>
                </a:extLst>
              </a:tr>
              <a:tr h="1029182">
                <a:tc>
                  <a:txBody>
                    <a:bodyPr/>
                    <a:lstStyle/>
                    <a:p>
                      <a:pPr algn="l" rtl="0" fontAlgn="b"/>
                      <a:r>
                        <a:rPr lang="en-US" sz="1600"/>
                        <a:t>Inability to Pivot Quickly</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rtl="0" fontAlgn="b">
                        <a:buFont typeface="Arial" panose="020B0604020202020204" pitchFamily="34" charset="0"/>
                        <a:buChar char="•"/>
                      </a:pPr>
                      <a:r>
                        <a:rPr lang="en-US" sz="1600"/>
                        <a:t>Develop strategies that allow for quick pivots based on market feedback</a:t>
                      </a:r>
                    </a:p>
                    <a:p>
                      <a:pPr marL="285750" indent="-285750" algn="l" rtl="0" fontAlgn="b">
                        <a:buFont typeface="Arial" panose="020B0604020202020204" pitchFamily="34" charset="0"/>
                        <a:buChar char="•"/>
                      </a:pPr>
                      <a:r>
                        <a:rPr lang="en-US" sz="1600"/>
                        <a:t>Implement agile practices like sprint reviews to assess and adjust strategic directions</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104119"/>
                  </a:ext>
                </a:extLst>
              </a:tr>
              <a:tr h="915969">
                <a:tc>
                  <a:txBody>
                    <a:bodyPr/>
                    <a:lstStyle/>
                    <a:p>
                      <a:pPr algn="l" rtl="0" fontAlgn="b"/>
                      <a:r>
                        <a:rPr lang="en-US" sz="1600"/>
                        <a:t>Lack of Customer-Centric Strategy</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Infuse customer-centricity into agile practices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t>Regularly gather customer feedback and integrate it into strategic decision-making</a:t>
                      </a:r>
                      <a:endParaRPr lang="en-US" sz="1600">
                        <a:effectLst/>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4873123"/>
                  </a:ext>
                </a:extLst>
              </a:tr>
            </a:tbl>
          </a:graphicData>
        </a:graphic>
      </p:graphicFrame>
    </p:spTree>
    <p:extLst>
      <p:ext uri="{BB962C8B-B14F-4D97-AF65-F5344CB8AC3E}">
        <p14:creationId xmlns:p14="http://schemas.microsoft.com/office/powerpoint/2010/main" val="191435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E9D14-126D-0E93-1A82-745B6CA5AF4E}"/>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66162C6-9AE7-7EA2-280C-81013046D208}"/>
              </a:ext>
            </a:extLst>
          </p:cNvPr>
          <p:cNvSpPr>
            <a:spLocks noGrp="1"/>
          </p:cNvSpPr>
          <p:nvPr>
            <p:ph type="body" sz="quarter" idx="20"/>
          </p:nvPr>
        </p:nvSpPr>
        <p:spPr>
          <a:xfrm>
            <a:off x="340170" y="924340"/>
            <a:ext cx="6272515" cy="549856"/>
          </a:xfrm>
        </p:spPr>
        <p:txBody>
          <a:bodyPr lIns="91440" tIns="45720" rIns="91440" bIns="45720" anchor="t">
            <a:normAutofit/>
          </a:bodyPr>
          <a:lstStyle/>
          <a:p>
            <a:r>
              <a:rPr lang="en-US" dirty="0">
                <a:latin typeface="+mn-lt"/>
              </a:rPr>
              <a:t>Question 4 </a:t>
            </a:r>
          </a:p>
        </p:txBody>
      </p:sp>
      <p:sp>
        <p:nvSpPr>
          <p:cNvPr id="8" name="TextBox 7">
            <a:extLst>
              <a:ext uri="{FF2B5EF4-FFF2-40B4-BE49-F238E27FC236}">
                <a16:creationId xmlns:a16="http://schemas.microsoft.com/office/drawing/2014/main" id="{81E4710B-AE65-07D6-6655-50AA076FA556}"/>
              </a:ext>
            </a:extLst>
          </p:cNvPr>
          <p:cNvSpPr txBox="1"/>
          <p:nvPr/>
        </p:nvSpPr>
        <p:spPr>
          <a:xfrm>
            <a:off x="340170" y="2219631"/>
            <a:ext cx="10096500" cy="707886"/>
          </a:xfrm>
          <a:prstGeom prst="rect">
            <a:avLst/>
          </a:prstGeom>
          <a:noFill/>
        </p:spPr>
        <p:txBody>
          <a:bodyPr wrap="square" rtlCol="0">
            <a:spAutoFit/>
          </a:bodyPr>
          <a:lstStyle/>
          <a:p>
            <a:r>
              <a:rPr lang="en-US" sz="2000" dirty="0"/>
              <a:t>By May 2019, when ANZ paused the rapid expansion of its agile organizational transformation program, how effectively had ANZ implemented the program? </a:t>
            </a:r>
          </a:p>
        </p:txBody>
      </p:sp>
    </p:spTree>
    <p:extLst>
      <p:ext uri="{BB962C8B-B14F-4D97-AF65-F5344CB8AC3E}">
        <p14:creationId xmlns:p14="http://schemas.microsoft.com/office/powerpoint/2010/main" val="390712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8B34-2918-C0A7-6805-A3AE0D227E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D62C30-6430-C20F-AB5B-9E8EEA6CA540}"/>
              </a:ext>
            </a:extLst>
          </p:cNvPr>
          <p:cNvSpPr>
            <a:spLocks noGrp="1"/>
          </p:cNvSpPr>
          <p:nvPr>
            <p:ph type="body" sz="quarter" idx="13"/>
          </p:nvPr>
        </p:nvSpPr>
        <p:spPr>
          <a:xfrm>
            <a:off x="320350" y="553858"/>
            <a:ext cx="9736981" cy="631448"/>
          </a:xfrm>
        </p:spPr>
        <p:txBody>
          <a:bodyPr lIns="91440" tIns="45720" rIns="91440" bIns="45720" anchor="t">
            <a:normAutofit fontScale="92500"/>
          </a:bodyPr>
          <a:lstStyle/>
          <a:p>
            <a:r>
              <a:rPr lang="en-US" dirty="0">
                <a:latin typeface="+mn-lt"/>
                <a:cs typeface="Times New Roman"/>
              </a:rPr>
              <a:t> The Impact of Agile Transformation on ANZ Banking Group</a:t>
            </a:r>
          </a:p>
        </p:txBody>
      </p:sp>
      <p:sp>
        <p:nvSpPr>
          <p:cNvPr id="25" name="Object 4">
            <a:extLst>
              <a:ext uri="{FF2B5EF4-FFF2-40B4-BE49-F238E27FC236}">
                <a16:creationId xmlns:a16="http://schemas.microsoft.com/office/drawing/2014/main" id="{3F17E78D-0AE5-3CC7-5BF8-E68ACC5569E2}"/>
              </a:ext>
            </a:extLst>
          </p:cNvPr>
          <p:cNvSpPr/>
          <p:nvPr/>
        </p:nvSpPr>
        <p:spPr>
          <a:xfrm>
            <a:off x="481783" y="1323414"/>
            <a:ext cx="9872323" cy="4221352"/>
          </a:xfrm>
          <a:prstGeom prst="rect">
            <a:avLst/>
          </a:prstGeom>
          <a:noFill/>
        </p:spPr>
        <p:txBody>
          <a:bodyPr wrap="square" lIns="0" tIns="0" rIns="0" bIns="0" rtlCol="0" anchor="t"/>
          <a:lstStyle/>
          <a:p>
            <a:pPr marL="342900" indent="-342900" algn="l">
              <a:lnSpc>
                <a:spcPct val="200000"/>
              </a:lnSpc>
              <a:buFont typeface="Wingdings" panose="05000000000000000000" pitchFamily="2" charset="2"/>
              <a:buChar char="§"/>
            </a:pPr>
            <a:endParaRPr lang="en-US" sz="2200">
              <a:cs typeface="Times New Roman" panose="02020603050405020304" pitchFamily="18" charset="0"/>
            </a:endParaRPr>
          </a:p>
        </p:txBody>
      </p:sp>
      <p:pic>
        <p:nvPicPr>
          <p:cNvPr id="4" name="Graphic 3">
            <a:extLst>
              <a:ext uri="{FF2B5EF4-FFF2-40B4-BE49-F238E27FC236}">
                <a16:creationId xmlns:a16="http://schemas.microsoft.com/office/drawing/2014/main" id="{697F518D-1207-C4B9-F37D-F2BD250A27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893" y="1917185"/>
            <a:ext cx="6726494" cy="2231973"/>
          </a:xfrm>
          <a:prstGeom prst="rect">
            <a:avLst/>
          </a:prstGeom>
        </p:spPr>
      </p:pic>
      <p:pic>
        <p:nvPicPr>
          <p:cNvPr id="7" name="Picture 6" descr="A flag in the shape of a map&#10;&#10;Description automatically generated">
            <a:extLst>
              <a:ext uri="{FF2B5EF4-FFF2-40B4-BE49-F238E27FC236}">
                <a16:creationId xmlns:a16="http://schemas.microsoft.com/office/drawing/2014/main" id="{3251D29D-2612-F493-1CA4-DF5CE226DA5F}"/>
              </a:ext>
            </a:extLst>
          </p:cNvPr>
          <p:cNvPicPr>
            <a:picLocks noChangeAspect="1"/>
          </p:cNvPicPr>
          <p:nvPr/>
        </p:nvPicPr>
        <p:blipFill>
          <a:blip r:embed="rId5"/>
          <a:stretch>
            <a:fillRect/>
          </a:stretch>
        </p:blipFill>
        <p:spPr>
          <a:xfrm>
            <a:off x="7530535" y="1917185"/>
            <a:ext cx="2667000" cy="2238375"/>
          </a:xfrm>
          <a:prstGeom prst="rect">
            <a:avLst/>
          </a:prstGeom>
        </p:spPr>
      </p:pic>
    </p:spTree>
    <p:extLst>
      <p:ext uri="{BB962C8B-B14F-4D97-AF65-F5344CB8AC3E}">
        <p14:creationId xmlns:p14="http://schemas.microsoft.com/office/powerpoint/2010/main" val="126441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F9190-29C8-13A0-B9EF-92C1A6B5A4F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239C2E1-FB31-9721-86E9-7A952859DC1A}"/>
              </a:ext>
            </a:extLst>
          </p:cNvPr>
          <p:cNvSpPr>
            <a:spLocks noGrp="1"/>
          </p:cNvSpPr>
          <p:nvPr>
            <p:ph type="body" sz="quarter" idx="20"/>
          </p:nvPr>
        </p:nvSpPr>
        <p:spPr>
          <a:xfrm>
            <a:off x="509285" y="701564"/>
            <a:ext cx="9505048" cy="552560"/>
          </a:xfrm>
        </p:spPr>
        <p:txBody>
          <a:bodyPr>
            <a:normAutofit/>
          </a:bodyPr>
          <a:lstStyle/>
          <a:p>
            <a:r>
              <a:rPr lang="en-US" sz="3000" dirty="0">
                <a:solidFill>
                  <a:srgbClr val="9F2121"/>
                </a:solidFill>
                <a:latin typeface="+mn-lt"/>
                <a:cs typeface="+mn-cs"/>
              </a:rPr>
              <a:t>Overview</a:t>
            </a:r>
          </a:p>
        </p:txBody>
      </p:sp>
      <p:sp>
        <p:nvSpPr>
          <p:cNvPr id="5" name="TextBox 4">
            <a:extLst>
              <a:ext uri="{FF2B5EF4-FFF2-40B4-BE49-F238E27FC236}">
                <a16:creationId xmlns:a16="http://schemas.microsoft.com/office/drawing/2014/main" id="{3D8CCC47-01D1-88B6-3931-B84CC7516544}"/>
              </a:ext>
            </a:extLst>
          </p:cNvPr>
          <p:cNvSpPr txBox="1"/>
          <p:nvPr/>
        </p:nvSpPr>
        <p:spPr>
          <a:xfrm>
            <a:off x="509285" y="1382910"/>
            <a:ext cx="10274672" cy="3338735"/>
          </a:xfrm>
          <a:prstGeom prst="rect">
            <a:avLst/>
          </a:prstGeom>
          <a:noFill/>
        </p:spPr>
        <p:txBody>
          <a:bodyPr wrap="square" lIns="91440" tIns="45720" rIns="91440" bIns="45720" anchor="t">
            <a:spAutoFit/>
          </a:bodyPr>
          <a:lstStyle/>
          <a:p>
            <a:pPr marL="285750" indent="-285750">
              <a:lnSpc>
                <a:spcPct val="200000"/>
              </a:lnSpc>
              <a:buFont typeface="Arial" panose="020B0604020202020204" pitchFamily="34" charset="0"/>
              <a:buChar char="•"/>
            </a:pPr>
            <a:r>
              <a:rPr lang="en-US"/>
              <a:t>ANZ was searching for new culture to address rapidly changing customer expectations and technological disruptions. </a:t>
            </a:r>
          </a:p>
          <a:p>
            <a:pPr marL="285750" indent="-285750">
              <a:lnSpc>
                <a:spcPct val="200000"/>
              </a:lnSpc>
              <a:buFont typeface="Arial" panose="020B0604020202020204" pitchFamily="34" charset="0"/>
              <a:buChar char="•"/>
            </a:pPr>
            <a:r>
              <a:rPr lang="en-US"/>
              <a:t>In 2016, </a:t>
            </a:r>
            <a:r>
              <a:rPr lang="en-US" dirty="0"/>
              <a:t>ANZ's </a:t>
            </a:r>
            <a:r>
              <a:rPr lang="en-US"/>
              <a:t>started </a:t>
            </a:r>
            <a:r>
              <a:rPr lang="en-US" dirty="0"/>
              <a:t>agile transformation across its Australian business and technology divisions targeting</a:t>
            </a:r>
            <a:r>
              <a:rPr lang="en-US"/>
              <a:t> </a:t>
            </a:r>
            <a:r>
              <a:rPr lang="en-US" dirty="0"/>
              <a:t>3,000 people.</a:t>
            </a:r>
            <a:endParaRPr lang="en-US">
              <a:cs typeface="Calibri"/>
            </a:endParaRPr>
          </a:p>
          <a:p>
            <a:pPr marL="285750" indent="-285750">
              <a:lnSpc>
                <a:spcPct val="200000"/>
              </a:lnSpc>
              <a:buFont typeface="Arial" panose="020B0604020202020204" pitchFamily="34" charset="0"/>
              <a:buChar char="•"/>
            </a:pPr>
            <a:r>
              <a:rPr lang="en-US" dirty="0"/>
              <a:t>Functional managers were replaced with coaches and product owners, divisions were broken down into tribes and squads, and a collaborative environment​​​​ was cultivated</a:t>
            </a:r>
            <a:r>
              <a:rPr lang="en-US"/>
              <a:t> by forming agile teams</a:t>
            </a:r>
            <a:r>
              <a:rPr lang="en-US" dirty="0"/>
              <a:t>.</a:t>
            </a:r>
            <a:endParaRPr lang="en-US">
              <a:cs typeface="Calibri"/>
            </a:endParaRPr>
          </a:p>
        </p:txBody>
      </p:sp>
    </p:spTree>
    <p:extLst>
      <p:ext uri="{BB962C8B-B14F-4D97-AF65-F5344CB8AC3E}">
        <p14:creationId xmlns:p14="http://schemas.microsoft.com/office/powerpoint/2010/main" val="359358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EE8D5-40B6-9B4B-72C5-F96DD09959C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59A4EFA-C1FB-EC33-6934-9CD9FFF8E450}"/>
              </a:ext>
            </a:extLst>
          </p:cNvPr>
          <p:cNvSpPr>
            <a:spLocks noGrp="1"/>
          </p:cNvSpPr>
          <p:nvPr>
            <p:ph type="body" sz="quarter" idx="20"/>
          </p:nvPr>
        </p:nvSpPr>
        <p:spPr>
          <a:xfrm>
            <a:off x="355858" y="579506"/>
            <a:ext cx="6272515" cy="549856"/>
          </a:xfrm>
        </p:spPr>
        <p:txBody>
          <a:bodyPr/>
          <a:lstStyle/>
          <a:p>
            <a:r>
              <a:rPr lang="en-IN" dirty="0">
                <a:latin typeface="+mn-lt"/>
              </a:rPr>
              <a:t>ANZ's Transformation Plans</a:t>
            </a:r>
          </a:p>
        </p:txBody>
      </p:sp>
      <p:sp>
        <p:nvSpPr>
          <p:cNvPr id="8" name="Rectangle 7" descr="Group of People">
            <a:extLst>
              <a:ext uri="{FF2B5EF4-FFF2-40B4-BE49-F238E27FC236}">
                <a16:creationId xmlns:a16="http://schemas.microsoft.com/office/drawing/2014/main" id="{AFB97A2C-D5A1-F623-378C-D582090E30E8}"/>
              </a:ext>
            </a:extLst>
          </p:cNvPr>
          <p:cNvSpPr/>
          <p:nvPr/>
        </p:nvSpPr>
        <p:spPr>
          <a:xfrm>
            <a:off x="7358437" y="1520099"/>
            <a:ext cx="1811898" cy="17922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9" name="Rectangle 8">
            <a:extLst>
              <a:ext uri="{FF2B5EF4-FFF2-40B4-BE49-F238E27FC236}">
                <a16:creationId xmlns:a16="http://schemas.microsoft.com/office/drawing/2014/main" id="{67EE8255-64D0-D3E7-6D47-403730311101}"/>
              </a:ext>
            </a:extLst>
          </p:cNvPr>
          <p:cNvSpPr/>
          <p:nvPr/>
        </p:nvSpPr>
        <p:spPr>
          <a:xfrm>
            <a:off x="1694496" y="1516355"/>
            <a:ext cx="1811898" cy="1795968"/>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15" name="TextBox 14">
            <a:extLst>
              <a:ext uri="{FF2B5EF4-FFF2-40B4-BE49-F238E27FC236}">
                <a16:creationId xmlns:a16="http://schemas.microsoft.com/office/drawing/2014/main" id="{05AF72EA-056C-1179-025F-D2EF2E7D888C}"/>
              </a:ext>
            </a:extLst>
          </p:cNvPr>
          <p:cNvSpPr txBox="1"/>
          <p:nvPr/>
        </p:nvSpPr>
        <p:spPr>
          <a:xfrm>
            <a:off x="5804452" y="3576268"/>
            <a:ext cx="4919869" cy="1723549"/>
          </a:xfrm>
          <a:prstGeom prst="rect">
            <a:avLst/>
          </a:prstGeom>
          <a:noFill/>
        </p:spPr>
        <p:txBody>
          <a:bodyPr wrap="square" lIns="91440" tIns="45720" rIns="91440" bIns="45720" rtlCol="0" anchor="t">
            <a:spAutoFit/>
          </a:bodyPr>
          <a:lstStyle>
            <a:defPPr>
              <a:defRPr lang="en-US"/>
            </a:defPPr>
            <a:lvl1pPr>
              <a:defRPr b="1" u="sng"/>
            </a:lvl1pPr>
          </a:lstStyle>
          <a:p>
            <a:pPr algn="ctr"/>
            <a:r>
              <a:rPr lang="en-US" sz="2400" u="none" dirty="0">
                <a:solidFill>
                  <a:srgbClr val="910513"/>
                </a:solidFill>
              </a:rPr>
              <a:t>Target</a:t>
            </a:r>
            <a:endParaRPr lang="en-US" u="none" dirty="0">
              <a:solidFill>
                <a:srgbClr val="910513"/>
              </a:solidFill>
            </a:endParaRPr>
          </a:p>
          <a:p>
            <a:pPr algn="ctr"/>
            <a:endParaRPr lang="en-US" sz="1000" dirty="0"/>
          </a:p>
          <a:p>
            <a:pPr algn="ctr"/>
            <a:r>
              <a:rPr lang="en-US" b="0" u="none" dirty="0"/>
              <a:t>Implementation across Australian business and technology divisions, aiming to involve over 13,000 employees in agile teams</a:t>
            </a:r>
            <a:r>
              <a:rPr lang="en-US" b="0" u="none"/>
              <a:t> by 2018 and to extend in the New Zealand division</a:t>
            </a:r>
            <a:endParaRPr lang="en-US" b="0" u="none">
              <a:cs typeface="Calibri"/>
            </a:endParaRPr>
          </a:p>
        </p:txBody>
      </p:sp>
      <p:sp>
        <p:nvSpPr>
          <p:cNvPr id="16" name="TextBox 15">
            <a:extLst>
              <a:ext uri="{FF2B5EF4-FFF2-40B4-BE49-F238E27FC236}">
                <a16:creationId xmlns:a16="http://schemas.microsoft.com/office/drawing/2014/main" id="{D1B1A2D9-6722-51EE-8365-7948B4C87AD3}"/>
              </a:ext>
            </a:extLst>
          </p:cNvPr>
          <p:cNvSpPr txBox="1"/>
          <p:nvPr/>
        </p:nvSpPr>
        <p:spPr>
          <a:xfrm>
            <a:off x="216710" y="3576267"/>
            <a:ext cx="4767470" cy="1446550"/>
          </a:xfrm>
          <a:prstGeom prst="rect">
            <a:avLst/>
          </a:prstGeom>
          <a:noFill/>
        </p:spPr>
        <p:txBody>
          <a:bodyPr wrap="square" rtlCol="0">
            <a:spAutoFit/>
          </a:bodyPr>
          <a:lstStyle/>
          <a:p>
            <a:pPr algn="ctr"/>
            <a:r>
              <a:rPr lang="en-US" sz="2400" b="1" dirty="0">
                <a:solidFill>
                  <a:srgbClr val="910513"/>
                </a:solidFill>
              </a:rPr>
              <a:t>Objective</a:t>
            </a:r>
            <a:endParaRPr lang="en-US" b="1" dirty="0">
              <a:solidFill>
                <a:srgbClr val="910513"/>
              </a:solidFill>
            </a:endParaRPr>
          </a:p>
          <a:p>
            <a:pPr algn="ctr"/>
            <a:endParaRPr lang="en-US" sz="1000" b="1" u="sng" dirty="0"/>
          </a:p>
          <a:p>
            <a:pPr algn="ctr"/>
            <a:r>
              <a:rPr lang="en-US" dirty="0"/>
              <a:t>To become a more responsive, customer-centric, and efficient organization</a:t>
            </a:r>
          </a:p>
          <a:p>
            <a:pPr algn="ctr"/>
            <a:endParaRPr lang="en-IN" dirty="0"/>
          </a:p>
        </p:txBody>
      </p:sp>
    </p:spTree>
    <p:extLst>
      <p:ext uri="{BB962C8B-B14F-4D97-AF65-F5344CB8AC3E}">
        <p14:creationId xmlns:p14="http://schemas.microsoft.com/office/powerpoint/2010/main" val="2855044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6247A-6A78-7572-E874-437F378F8A7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F8C375B-6497-5BC7-61FA-818355629A63}"/>
              </a:ext>
            </a:extLst>
          </p:cNvPr>
          <p:cNvSpPr>
            <a:spLocks noGrp="1"/>
          </p:cNvSpPr>
          <p:nvPr>
            <p:ph type="body" sz="quarter" idx="20"/>
          </p:nvPr>
        </p:nvSpPr>
        <p:spPr>
          <a:xfrm>
            <a:off x="309866" y="499993"/>
            <a:ext cx="9747899" cy="549856"/>
          </a:xfrm>
        </p:spPr>
        <p:txBody>
          <a:bodyPr>
            <a:noAutofit/>
          </a:bodyPr>
          <a:lstStyle/>
          <a:p>
            <a:r>
              <a:rPr lang="en-US" sz="3200" dirty="0">
                <a:latin typeface="+mn-lt"/>
              </a:rPr>
              <a:t>Agile Methodologies Implementation and Financial KPIs</a:t>
            </a:r>
          </a:p>
        </p:txBody>
      </p:sp>
      <p:graphicFrame>
        <p:nvGraphicFramePr>
          <p:cNvPr id="4" name="Picture Placeholder 4">
            <a:extLst>
              <a:ext uri="{FF2B5EF4-FFF2-40B4-BE49-F238E27FC236}">
                <a16:creationId xmlns:a16="http://schemas.microsoft.com/office/drawing/2014/main" id="{AE9AFC7C-A2E0-CC8F-59ED-78864DDBDD8D}"/>
              </a:ext>
            </a:extLst>
          </p:cNvPr>
          <p:cNvGraphicFramePr/>
          <p:nvPr>
            <p:extLst>
              <p:ext uri="{D42A27DB-BD31-4B8C-83A1-F6EECF244321}">
                <p14:modId xmlns:p14="http://schemas.microsoft.com/office/powerpoint/2010/main" val="2254282181"/>
              </p:ext>
            </p:extLst>
          </p:nvPr>
        </p:nvGraphicFramePr>
        <p:xfrm>
          <a:off x="410817" y="1492097"/>
          <a:ext cx="9009287" cy="3873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585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B57521F-D6BE-1A8E-D934-403C9B676952}"/>
              </a:ext>
            </a:extLst>
          </p:cNvPr>
          <p:cNvSpPr>
            <a:spLocks noGrp="1"/>
          </p:cNvSpPr>
          <p:nvPr>
            <p:ph type="body" sz="quarter" idx="20"/>
          </p:nvPr>
        </p:nvSpPr>
        <p:spPr>
          <a:xfrm>
            <a:off x="521163" y="631244"/>
            <a:ext cx="7312691" cy="549856"/>
          </a:xfrm>
        </p:spPr>
        <p:txBody>
          <a:bodyPr lIns="91440" tIns="45720" rIns="91440" bIns="45720" anchor="t">
            <a:normAutofit fontScale="77500" lnSpcReduction="20000"/>
          </a:bodyPr>
          <a:lstStyle/>
          <a:p>
            <a:pPr>
              <a:lnSpc>
                <a:spcPct val="100000"/>
              </a:lnSpc>
            </a:pPr>
            <a:r>
              <a:rPr lang="en-US" sz="3800">
                <a:latin typeface="+mn-lt"/>
                <a:cs typeface="Times New Roman"/>
              </a:rPr>
              <a:t>Effectiveness, Pause and Future Considerations</a:t>
            </a:r>
          </a:p>
          <a:p>
            <a:endParaRPr lang="en-US" dirty="0"/>
          </a:p>
        </p:txBody>
      </p:sp>
      <p:graphicFrame>
        <p:nvGraphicFramePr>
          <p:cNvPr id="10" name="Text Placeholder 4">
            <a:extLst>
              <a:ext uri="{FF2B5EF4-FFF2-40B4-BE49-F238E27FC236}">
                <a16:creationId xmlns:a16="http://schemas.microsoft.com/office/drawing/2014/main" id="{8CDD1190-2D7D-CF1B-33C8-FC12F6DD6BE7}"/>
              </a:ext>
            </a:extLst>
          </p:cNvPr>
          <p:cNvGraphicFramePr/>
          <p:nvPr>
            <p:extLst>
              <p:ext uri="{D42A27DB-BD31-4B8C-83A1-F6EECF244321}">
                <p14:modId xmlns:p14="http://schemas.microsoft.com/office/powerpoint/2010/main" val="4178307930"/>
              </p:ext>
            </p:extLst>
          </p:nvPr>
        </p:nvGraphicFramePr>
        <p:xfrm>
          <a:off x="302502" y="1372747"/>
          <a:ext cx="9449102" cy="4112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641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4498-9E3B-5369-86A8-DEDB42B0EAB5}"/>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D04B4B45-38B8-1819-527C-D070910CC9D9}"/>
              </a:ext>
            </a:extLst>
          </p:cNvPr>
          <p:cNvSpPr>
            <a:spLocks noGrp="1"/>
          </p:cNvSpPr>
          <p:nvPr>
            <p:ph type="body" sz="quarter" idx="20"/>
          </p:nvPr>
        </p:nvSpPr>
        <p:spPr>
          <a:xfrm>
            <a:off x="340170" y="924340"/>
            <a:ext cx="6272515" cy="549856"/>
          </a:xfrm>
        </p:spPr>
        <p:txBody>
          <a:bodyPr lIns="91440" tIns="45720" rIns="91440" bIns="45720" anchor="t">
            <a:normAutofit/>
          </a:bodyPr>
          <a:lstStyle/>
          <a:p>
            <a:r>
              <a:rPr lang="en-US" dirty="0">
                <a:latin typeface="+mn-lt"/>
              </a:rPr>
              <a:t>Question 5 </a:t>
            </a:r>
          </a:p>
        </p:txBody>
      </p:sp>
      <p:sp>
        <p:nvSpPr>
          <p:cNvPr id="8" name="TextBox 7">
            <a:extLst>
              <a:ext uri="{FF2B5EF4-FFF2-40B4-BE49-F238E27FC236}">
                <a16:creationId xmlns:a16="http://schemas.microsoft.com/office/drawing/2014/main" id="{71CF5D79-84E3-9870-58E2-7CE2EF0640E3}"/>
              </a:ext>
            </a:extLst>
          </p:cNvPr>
          <p:cNvSpPr txBox="1"/>
          <p:nvPr/>
        </p:nvSpPr>
        <p:spPr>
          <a:xfrm>
            <a:off x="340169" y="2219631"/>
            <a:ext cx="10428093" cy="707886"/>
          </a:xfrm>
          <a:prstGeom prst="rect">
            <a:avLst/>
          </a:prstGeom>
          <a:noFill/>
        </p:spPr>
        <p:txBody>
          <a:bodyPr wrap="square" rtlCol="0">
            <a:spAutoFit/>
          </a:bodyPr>
          <a:lstStyle/>
          <a:p>
            <a:r>
              <a:rPr lang="en-US" sz="2000"/>
              <a:t>Should ANZ scale up the agile transformation to the entire organization and outside of Australia? </a:t>
            </a:r>
            <a:r>
              <a:rPr lang="en-US" sz="2000" dirty="0"/>
              <a:t>What </a:t>
            </a:r>
            <a:r>
              <a:rPr lang="en-US" sz="2000"/>
              <a:t>should Elliot do to remove obstacles </a:t>
            </a:r>
            <a:r>
              <a:rPr lang="en-US" sz="2000" dirty="0"/>
              <a:t>and </a:t>
            </a:r>
            <a:r>
              <a:rPr lang="en-US" sz="2000"/>
              <a:t>deliver </a:t>
            </a:r>
            <a:r>
              <a:rPr lang="en-US" sz="2000" dirty="0"/>
              <a:t>the transformation </a:t>
            </a:r>
            <a:r>
              <a:rPr lang="en-US" sz="2000"/>
              <a:t>successfully</a:t>
            </a:r>
            <a:r>
              <a:rPr lang="en-US" sz="2000" dirty="0"/>
              <a:t>?</a:t>
            </a:r>
          </a:p>
        </p:txBody>
      </p:sp>
    </p:spTree>
    <p:extLst>
      <p:ext uri="{BB962C8B-B14F-4D97-AF65-F5344CB8AC3E}">
        <p14:creationId xmlns:p14="http://schemas.microsoft.com/office/powerpoint/2010/main" val="310643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8DFC-DF77-1221-F905-3E543110875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474DBD9-E8E5-E7B9-BD6F-332E311B37DF}"/>
              </a:ext>
            </a:extLst>
          </p:cNvPr>
          <p:cNvSpPr>
            <a:spLocks noGrp="1"/>
          </p:cNvSpPr>
          <p:nvPr>
            <p:ph type="body" sz="quarter" idx="20"/>
          </p:nvPr>
        </p:nvSpPr>
        <p:spPr>
          <a:xfrm>
            <a:off x="514884" y="778288"/>
            <a:ext cx="6836411" cy="641437"/>
          </a:xfrm>
        </p:spPr>
        <p:txBody>
          <a:bodyPr>
            <a:normAutofit/>
          </a:bodyPr>
          <a:lstStyle/>
          <a:p>
            <a:r>
              <a:rPr lang="en-IN">
                <a:latin typeface="+mn-lt"/>
              </a:rPr>
              <a:t>Possible Challenges to Adopt the Agile</a:t>
            </a:r>
          </a:p>
        </p:txBody>
      </p:sp>
      <p:graphicFrame>
        <p:nvGraphicFramePr>
          <p:cNvPr id="783" name="TextBox 774">
            <a:extLst>
              <a:ext uri="{FF2B5EF4-FFF2-40B4-BE49-F238E27FC236}">
                <a16:creationId xmlns:a16="http://schemas.microsoft.com/office/drawing/2014/main" id="{8B1A6381-8721-FD9F-9029-3B58DE26F8F6}"/>
              </a:ext>
            </a:extLst>
          </p:cNvPr>
          <p:cNvGraphicFramePr/>
          <p:nvPr>
            <p:extLst>
              <p:ext uri="{D42A27DB-BD31-4B8C-83A1-F6EECF244321}">
                <p14:modId xmlns:p14="http://schemas.microsoft.com/office/powerpoint/2010/main" val="4127980767"/>
              </p:ext>
            </p:extLst>
          </p:nvPr>
        </p:nvGraphicFramePr>
        <p:xfrm>
          <a:off x="513408" y="2151915"/>
          <a:ext cx="10117349" cy="2561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410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8F635F3-7BDE-7C5B-B253-4EABCD284577}"/>
              </a:ext>
            </a:extLst>
          </p:cNvPr>
          <p:cNvSpPr>
            <a:spLocks noGrp="1"/>
          </p:cNvSpPr>
          <p:nvPr>
            <p:ph type="body" sz="quarter" idx="20"/>
          </p:nvPr>
        </p:nvSpPr>
        <p:spPr/>
        <p:txBody>
          <a:bodyPr/>
          <a:lstStyle/>
          <a:p>
            <a:r>
              <a:rPr lang="en-IN" dirty="0">
                <a:latin typeface="+mn-lt"/>
              </a:rPr>
              <a:t>Have empowered product teams</a:t>
            </a:r>
          </a:p>
        </p:txBody>
      </p:sp>
      <p:graphicFrame>
        <p:nvGraphicFramePr>
          <p:cNvPr id="7" name="Text Placeholder 2">
            <a:extLst>
              <a:ext uri="{FF2B5EF4-FFF2-40B4-BE49-F238E27FC236}">
                <a16:creationId xmlns:a16="http://schemas.microsoft.com/office/drawing/2014/main" id="{35C8158B-C0A0-DF1A-66AC-62F1EB90866C}"/>
              </a:ext>
            </a:extLst>
          </p:cNvPr>
          <p:cNvGraphicFramePr/>
          <p:nvPr>
            <p:extLst>
              <p:ext uri="{D42A27DB-BD31-4B8C-83A1-F6EECF244321}">
                <p14:modId xmlns:p14="http://schemas.microsoft.com/office/powerpoint/2010/main" val="1040779725"/>
              </p:ext>
            </p:extLst>
          </p:nvPr>
        </p:nvGraphicFramePr>
        <p:xfrm>
          <a:off x="-83382" y="1347523"/>
          <a:ext cx="11053288" cy="5000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44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25D6-527E-1DAA-D9B5-AD8E43FDEA5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9FAB4A5-1037-AF12-DC65-802D30F52A9F}"/>
              </a:ext>
            </a:extLst>
          </p:cNvPr>
          <p:cNvSpPr>
            <a:spLocks noGrp="1"/>
          </p:cNvSpPr>
          <p:nvPr>
            <p:ph type="body" sz="quarter" idx="20"/>
          </p:nvPr>
        </p:nvSpPr>
        <p:spPr>
          <a:xfrm>
            <a:off x="509285" y="798167"/>
            <a:ext cx="8883193" cy="549856"/>
          </a:xfrm>
        </p:spPr>
        <p:txBody>
          <a:bodyPr>
            <a:noAutofit/>
          </a:bodyPr>
          <a:lstStyle/>
          <a:p>
            <a:r>
              <a:rPr lang="en-US" dirty="0">
                <a:latin typeface="+mn-lt"/>
              </a:rPr>
              <a:t>Have cross functional ability in their teams</a:t>
            </a:r>
            <a:endParaRPr lang="en-IN" dirty="0">
              <a:latin typeface="+mn-lt"/>
            </a:endParaRPr>
          </a:p>
        </p:txBody>
      </p:sp>
      <p:graphicFrame>
        <p:nvGraphicFramePr>
          <p:cNvPr id="2" name="Text Placeholder 2">
            <a:extLst>
              <a:ext uri="{FF2B5EF4-FFF2-40B4-BE49-F238E27FC236}">
                <a16:creationId xmlns:a16="http://schemas.microsoft.com/office/drawing/2014/main" id="{5273C036-7030-5CC8-BEE0-AE08971FCE15}"/>
              </a:ext>
            </a:extLst>
          </p:cNvPr>
          <p:cNvGraphicFramePr/>
          <p:nvPr>
            <p:extLst>
              <p:ext uri="{D42A27DB-BD31-4B8C-83A1-F6EECF244321}">
                <p14:modId xmlns:p14="http://schemas.microsoft.com/office/powerpoint/2010/main" val="3131711902"/>
              </p:ext>
            </p:extLst>
          </p:nvPr>
        </p:nvGraphicFramePr>
        <p:xfrm>
          <a:off x="593896" y="1516856"/>
          <a:ext cx="9811512" cy="38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218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EB998-A441-92D6-052F-B034691250A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0C44213-FAF0-5D03-79F9-F0CCCF416F59}"/>
              </a:ext>
            </a:extLst>
          </p:cNvPr>
          <p:cNvSpPr>
            <a:spLocks noGrp="1"/>
          </p:cNvSpPr>
          <p:nvPr>
            <p:ph type="body" sz="quarter" idx="20"/>
          </p:nvPr>
        </p:nvSpPr>
        <p:spPr>
          <a:xfrm>
            <a:off x="449651" y="649080"/>
            <a:ext cx="8883193" cy="549856"/>
          </a:xfrm>
        </p:spPr>
        <p:txBody>
          <a:bodyPr>
            <a:noAutofit/>
          </a:bodyPr>
          <a:lstStyle/>
          <a:p>
            <a:r>
              <a:rPr lang="en-US" dirty="0">
                <a:latin typeface="+mn-lt"/>
              </a:rPr>
              <a:t>Have an iterative process</a:t>
            </a:r>
            <a:endParaRPr lang="en-IN" dirty="0">
              <a:latin typeface="+mn-lt"/>
            </a:endParaRPr>
          </a:p>
        </p:txBody>
      </p:sp>
      <p:graphicFrame>
        <p:nvGraphicFramePr>
          <p:cNvPr id="3" name="Table Placeholder 2">
            <a:extLst>
              <a:ext uri="{FF2B5EF4-FFF2-40B4-BE49-F238E27FC236}">
                <a16:creationId xmlns:a16="http://schemas.microsoft.com/office/drawing/2014/main" id="{B01274A2-447D-E009-AC70-D6E9A36F49BE}"/>
              </a:ext>
            </a:extLst>
          </p:cNvPr>
          <p:cNvGraphicFramePr/>
          <p:nvPr>
            <p:extLst>
              <p:ext uri="{D42A27DB-BD31-4B8C-83A1-F6EECF244321}">
                <p14:modId xmlns:p14="http://schemas.microsoft.com/office/powerpoint/2010/main" val="309256219"/>
              </p:ext>
            </p:extLst>
          </p:nvPr>
        </p:nvGraphicFramePr>
        <p:xfrm>
          <a:off x="593896" y="1626186"/>
          <a:ext cx="9811512" cy="38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827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F604-4E54-FF60-0E23-63B308E6104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3536F982-0395-BB2C-BF06-68252006A02D}"/>
              </a:ext>
            </a:extLst>
          </p:cNvPr>
          <p:cNvSpPr>
            <a:spLocks noGrp="1"/>
          </p:cNvSpPr>
          <p:nvPr>
            <p:ph type="body" sz="quarter" idx="20"/>
          </p:nvPr>
        </p:nvSpPr>
        <p:spPr>
          <a:xfrm>
            <a:off x="449651" y="649080"/>
            <a:ext cx="8883193" cy="549856"/>
          </a:xfrm>
        </p:spPr>
        <p:txBody>
          <a:bodyPr>
            <a:noAutofit/>
          </a:bodyPr>
          <a:lstStyle/>
          <a:p>
            <a:r>
              <a:rPr lang="en-US" dirty="0">
                <a:latin typeface="+mn-lt"/>
              </a:rPr>
              <a:t>Monitor Progress and Adjust Accordingly</a:t>
            </a:r>
            <a:endParaRPr lang="en-IN" dirty="0">
              <a:latin typeface="+mn-lt"/>
            </a:endParaRPr>
          </a:p>
        </p:txBody>
      </p:sp>
      <p:sp>
        <p:nvSpPr>
          <p:cNvPr id="5" name="Rectangle 4" descr="Upward trend">
            <a:extLst>
              <a:ext uri="{FF2B5EF4-FFF2-40B4-BE49-F238E27FC236}">
                <a16:creationId xmlns:a16="http://schemas.microsoft.com/office/drawing/2014/main" id="{21EB13A8-4648-95BE-804A-42DC33DE31CD}"/>
              </a:ext>
            </a:extLst>
          </p:cNvPr>
          <p:cNvSpPr/>
          <p:nvPr/>
        </p:nvSpPr>
        <p:spPr>
          <a:xfrm>
            <a:off x="1334187" y="1980207"/>
            <a:ext cx="1113181" cy="117492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a:p>
        </p:txBody>
      </p:sp>
      <p:sp>
        <p:nvSpPr>
          <p:cNvPr id="7" name="Rectangle 6" descr="Checkmark">
            <a:extLst>
              <a:ext uri="{FF2B5EF4-FFF2-40B4-BE49-F238E27FC236}">
                <a16:creationId xmlns:a16="http://schemas.microsoft.com/office/drawing/2014/main" id="{3B9EB277-D6E5-FF8B-4322-0AD5C83E35DB}"/>
              </a:ext>
            </a:extLst>
          </p:cNvPr>
          <p:cNvSpPr/>
          <p:nvPr/>
        </p:nvSpPr>
        <p:spPr>
          <a:xfrm>
            <a:off x="3698535" y="2016723"/>
            <a:ext cx="1115568" cy="117957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a:p>
        </p:txBody>
      </p:sp>
      <p:grpSp>
        <p:nvGrpSpPr>
          <p:cNvPr id="8" name="Group 7">
            <a:extLst>
              <a:ext uri="{FF2B5EF4-FFF2-40B4-BE49-F238E27FC236}">
                <a16:creationId xmlns:a16="http://schemas.microsoft.com/office/drawing/2014/main" id="{C40D742E-6D5B-D583-53A4-5638F4971EBF}"/>
              </a:ext>
            </a:extLst>
          </p:cNvPr>
          <p:cNvGrpSpPr/>
          <p:nvPr/>
        </p:nvGrpSpPr>
        <p:grpSpPr>
          <a:xfrm>
            <a:off x="1145428" y="3407909"/>
            <a:ext cx="2288515" cy="833058"/>
            <a:chOff x="835323" y="856642"/>
            <a:chExt cx="2288515" cy="833058"/>
          </a:xfrm>
        </p:grpSpPr>
        <p:sp>
          <p:nvSpPr>
            <p:cNvPr id="12" name="Rectangle 11">
              <a:extLst>
                <a:ext uri="{FF2B5EF4-FFF2-40B4-BE49-F238E27FC236}">
                  <a16:creationId xmlns:a16="http://schemas.microsoft.com/office/drawing/2014/main" id="{CA6EEABC-1B9D-9538-2EC9-BA5AA82AE1DE}"/>
                </a:ext>
              </a:extLst>
            </p:cNvPr>
            <p:cNvSpPr/>
            <p:nvPr/>
          </p:nvSpPr>
          <p:spPr>
            <a:xfrm>
              <a:off x="1524229" y="1049857"/>
              <a:ext cx="1599609" cy="639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3" name="TextBox 12">
              <a:extLst>
                <a:ext uri="{FF2B5EF4-FFF2-40B4-BE49-F238E27FC236}">
                  <a16:creationId xmlns:a16="http://schemas.microsoft.com/office/drawing/2014/main" id="{EC0FAA47-6629-FC95-10F0-43EA09891E31}"/>
                </a:ext>
              </a:extLst>
            </p:cNvPr>
            <p:cNvSpPr txBox="1"/>
            <p:nvPr/>
          </p:nvSpPr>
          <p:spPr>
            <a:xfrm>
              <a:off x="835323" y="856642"/>
              <a:ext cx="1599609" cy="639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77900">
                <a:lnSpc>
                  <a:spcPct val="90000"/>
                </a:lnSpc>
                <a:spcBef>
                  <a:spcPct val="0"/>
                </a:spcBef>
                <a:spcAft>
                  <a:spcPct val="35000"/>
                </a:spcAft>
              </a:pPr>
              <a:r>
                <a:rPr lang="en-US" sz="2000" b="1" kern="1200"/>
                <a:t>Establish KPIs</a:t>
              </a:r>
              <a:r>
                <a:rPr lang="en-US" sz="2000"/>
                <a:t> to measure success</a:t>
              </a:r>
              <a:endParaRPr lang="en-US" sz="2000" kern="1200"/>
            </a:p>
          </p:txBody>
        </p:sp>
      </p:grpSp>
      <p:grpSp>
        <p:nvGrpSpPr>
          <p:cNvPr id="9" name="Group 8">
            <a:extLst>
              <a:ext uri="{FF2B5EF4-FFF2-40B4-BE49-F238E27FC236}">
                <a16:creationId xmlns:a16="http://schemas.microsoft.com/office/drawing/2014/main" id="{B5675C58-E6C4-4B4D-257D-E68B0CE14333}"/>
              </a:ext>
            </a:extLst>
          </p:cNvPr>
          <p:cNvGrpSpPr/>
          <p:nvPr/>
        </p:nvGrpSpPr>
        <p:grpSpPr>
          <a:xfrm>
            <a:off x="2929226" y="3403499"/>
            <a:ext cx="2242155" cy="639843"/>
            <a:chOff x="3403770" y="1049857"/>
            <a:chExt cx="1814974" cy="639843"/>
          </a:xfrm>
        </p:grpSpPr>
        <p:sp>
          <p:nvSpPr>
            <p:cNvPr id="10" name="Rectangle 9">
              <a:extLst>
                <a:ext uri="{FF2B5EF4-FFF2-40B4-BE49-F238E27FC236}">
                  <a16:creationId xmlns:a16="http://schemas.microsoft.com/office/drawing/2014/main" id="{31909AFC-3552-2C67-0313-D7442714404D}"/>
                </a:ext>
              </a:extLst>
            </p:cNvPr>
            <p:cNvSpPr/>
            <p:nvPr/>
          </p:nvSpPr>
          <p:spPr>
            <a:xfrm>
              <a:off x="3403770" y="1049857"/>
              <a:ext cx="1599609" cy="639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1" name="TextBox 10">
              <a:extLst>
                <a:ext uri="{FF2B5EF4-FFF2-40B4-BE49-F238E27FC236}">
                  <a16:creationId xmlns:a16="http://schemas.microsoft.com/office/drawing/2014/main" id="{AEA49049-B315-8D45-6B7E-C2397D7B4FB8}"/>
                </a:ext>
              </a:extLst>
            </p:cNvPr>
            <p:cNvSpPr txBox="1"/>
            <p:nvPr/>
          </p:nvSpPr>
          <p:spPr>
            <a:xfrm>
              <a:off x="3619135" y="1049857"/>
              <a:ext cx="1599609" cy="639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77900">
                <a:lnSpc>
                  <a:spcPct val="90000"/>
                </a:lnSpc>
                <a:spcBef>
                  <a:spcPct val="0"/>
                </a:spcBef>
                <a:spcAft>
                  <a:spcPct val="35000"/>
                </a:spcAft>
              </a:pPr>
              <a:r>
                <a:rPr lang="en-US" sz="2000" b="1" kern="1200"/>
                <a:t>Effective feedback loop</a:t>
              </a:r>
              <a:r>
                <a:rPr lang="en-US" sz="2000"/>
                <a:t> and quick implementation strategies</a:t>
              </a:r>
              <a:endParaRPr lang="en-US" sz="2000" kern="1200">
                <a:cs typeface="Calibri"/>
              </a:endParaRPr>
            </a:p>
          </p:txBody>
        </p:sp>
      </p:grpSp>
      <p:sp>
        <p:nvSpPr>
          <p:cNvPr id="14" name="Rectangle 13" descr="Teacher">
            <a:extLst>
              <a:ext uri="{FF2B5EF4-FFF2-40B4-BE49-F238E27FC236}">
                <a16:creationId xmlns:a16="http://schemas.microsoft.com/office/drawing/2014/main" id="{1CECC715-0CF6-E76B-2902-323F619F6E92}"/>
              </a:ext>
            </a:extLst>
          </p:cNvPr>
          <p:cNvSpPr/>
          <p:nvPr/>
        </p:nvSpPr>
        <p:spPr>
          <a:xfrm>
            <a:off x="6058436" y="1974031"/>
            <a:ext cx="1115568" cy="117957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a:p>
        </p:txBody>
      </p:sp>
      <p:sp>
        <p:nvSpPr>
          <p:cNvPr id="15" name="Rectangle 14" descr="Meeting">
            <a:extLst>
              <a:ext uri="{FF2B5EF4-FFF2-40B4-BE49-F238E27FC236}">
                <a16:creationId xmlns:a16="http://schemas.microsoft.com/office/drawing/2014/main" id="{85E349E9-698E-1D45-E3D9-C3AD604487FF}"/>
              </a:ext>
            </a:extLst>
          </p:cNvPr>
          <p:cNvSpPr/>
          <p:nvPr/>
        </p:nvSpPr>
        <p:spPr>
          <a:xfrm>
            <a:off x="8634279" y="1924335"/>
            <a:ext cx="1115568" cy="117957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a:p>
        </p:txBody>
      </p:sp>
      <p:grpSp>
        <p:nvGrpSpPr>
          <p:cNvPr id="16" name="Group 15">
            <a:extLst>
              <a:ext uri="{FF2B5EF4-FFF2-40B4-BE49-F238E27FC236}">
                <a16:creationId xmlns:a16="http://schemas.microsoft.com/office/drawing/2014/main" id="{300F5954-4DFA-0567-ABD1-F1735B4CF0A2}"/>
              </a:ext>
            </a:extLst>
          </p:cNvPr>
          <p:cNvGrpSpPr/>
          <p:nvPr/>
        </p:nvGrpSpPr>
        <p:grpSpPr>
          <a:xfrm>
            <a:off x="5627839" y="3405532"/>
            <a:ext cx="2032155" cy="1303989"/>
            <a:chOff x="1063484" y="1171516"/>
            <a:chExt cx="1655859" cy="1303989"/>
          </a:xfrm>
        </p:grpSpPr>
        <p:sp>
          <p:nvSpPr>
            <p:cNvPr id="20" name="Rectangle 19">
              <a:extLst>
                <a:ext uri="{FF2B5EF4-FFF2-40B4-BE49-F238E27FC236}">
                  <a16:creationId xmlns:a16="http://schemas.microsoft.com/office/drawing/2014/main" id="{C8A56295-C5AD-4530-2236-3A8389326378}"/>
                </a:ext>
              </a:extLst>
            </p:cNvPr>
            <p:cNvSpPr/>
            <p:nvPr/>
          </p:nvSpPr>
          <p:spPr>
            <a:xfrm>
              <a:off x="1063484" y="1171516"/>
              <a:ext cx="1655859" cy="13039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1" name="TextBox 20">
              <a:extLst>
                <a:ext uri="{FF2B5EF4-FFF2-40B4-BE49-F238E27FC236}">
                  <a16:creationId xmlns:a16="http://schemas.microsoft.com/office/drawing/2014/main" id="{C7B32681-2D70-6FF9-3D8B-A657115099BF}"/>
                </a:ext>
              </a:extLst>
            </p:cNvPr>
            <p:cNvSpPr txBox="1"/>
            <p:nvPr/>
          </p:nvSpPr>
          <p:spPr>
            <a:xfrm>
              <a:off x="1063484" y="1171516"/>
              <a:ext cx="1655859" cy="65199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111250">
                <a:lnSpc>
                  <a:spcPct val="90000"/>
                </a:lnSpc>
                <a:spcBef>
                  <a:spcPct val="0"/>
                </a:spcBef>
                <a:spcAft>
                  <a:spcPct val="35000"/>
                </a:spcAft>
              </a:pPr>
              <a:r>
                <a:rPr lang="en-US" sz="2000" b="1" kern="1200"/>
                <a:t>Training programs</a:t>
              </a:r>
              <a:r>
                <a:rPr lang="en-US" sz="2000" b="1"/>
                <a:t> for employees</a:t>
              </a:r>
              <a:r>
                <a:rPr lang="en-US" sz="2000"/>
                <a:t> to help them get onboard with NWOW in a streamlined fashion</a:t>
              </a:r>
              <a:endParaRPr lang="en-US" sz="2000" kern="1200">
                <a:cs typeface="Calibri"/>
              </a:endParaRPr>
            </a:p>
          </p:txBody>
        </p:sp>
      </p:grpSp>
      <p:grpSp>
        <p:nvGrpSpPr>
          <p:cNvPr id="17" name="Group 16">
            <a:extLst>
              <a:ext uri="{FF2B5EF4-FFF2-40B4-BE49-F238E27FC236}">
                <a16:creationId xmlns:a16="http://schemas.microsoft.com/office/drawing/2014/main" id="{8F13AF6F-E63B-CBB1-38FB-F0A03CC894EA}"/>
              </a:ext>
            </a:extLst>
          </p:cNvPr>
          <p:cNvGrpSpPr/>
          <p:nvPr/>
        </p:nvGrpSpPr>
        <p:grpSpPr>
          <a:xfrm>
            <a:off x="8051259" y="3106057"/>
            <a:ext cx="2278893" cy="1581504"/>
            <a:chOff x="2726961" y="1142254"/>
            <a:chExt cx="2916702" cy="1570529"/>
          </a:xfrm>
        </p:grpSpPr>
        <p:sp>
          <p:nvSpPr>
            <p:cNvPr id="18" name="Rectangle 17">
              <a:extLst>
                <a:ext uri="{FF2B5EF4-FFF2-40B4-BE49-F238E27FC236}">
                  <a16:creationId xmlns:a16="http://schemas.microsoft.com/office/drawing/2014/main" id="{0B846BFD-676D-064E-5489-E1199D79EEE0}"/>
                </a:ext>
              </a:extLst>
            </p:cNvPr>
            <p:cNvSpPr/>
            <p:nvPr/>
          </p:nvSpPr>
          <p:spPr>
            <a:xfrm>
              <a:off x="3263459" y="1142254"/>
              <a:ext cx="2177322" cy="13039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9" name="TextBox 18">
              <a:extLst>
                <a:ext uri="{FF2B5EF4-FFF2-40B4-BE49-F238E27FC236}">
                  <a16:creationId xmlns:a16="http://schemas.microsoft.com/office/drawing/2014/main" id="{BF3ED112-C268-F2F6-93F4-9BAB960C5FFF}"/>
                </a:ext>
              </a:extLst>
            </p:cNvPr>
            <p:cNvSpPr txBox="1"/>
            <p:nvPr/>
          </p:nvSpPr>
          <p:spPr>
            <a:xfrm>
              <a:off x="2726961" y="1427608"/>
              <a:ext cx="2916702" cy="128517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111250">
                <a:lnSpc>
                  <a:spcPct val="90000"/>
                </a:lnSpc>
                <a:spcBef>
                  <a:spcPct val="0"/>
                </a:spcBef>
                <a:spcAft>
                  <a:spcPct val="35000"/>
                </a:spcAft>
              </a:pPr>
              <a:r>
                <a:rPr lang="en-US" sz="2000" b="1" kern="1200"/>
                <a:t>Workshops/Coaching sessions /online learning platforms</a:t>
              </a:r>
              <a:r>
                <a:rPr lang="en-US" sz="2000"/>
                <a:t> to be made easily available to make training widely accessible to anyone who wants to use it</a:t>
              </a:r>
              <a:endParaRPr lang="en-US" sz="2000" kern="1200">
                <a:cs typeface="Calibri"/>
              </a:endParaRPr>
            </a:p>
          </p:txBody>
        </p:sp>
      </p:grpSp>
    </p:spTree>
    <p:extLst>
      <p:ext uri="{BB962C8B-B14F-4D97-AF65-F5344CB8AC3E}">
        <p14:creationId xmlns:p14="http://schemas.microsoft.com/office/powerpoint/2010/main" val="385796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4">
            <a:extLst>
              <a:ext uri="{FF2B5EF4-FFF2-40B4-BE49-F238E27FC236}">
                <a16:creationId xmlns:a16="http://schemas.microsoft.com/office/drawing/2014/main" id="{9EF2DAC3-A0B2-2A02-4ABE-5B3F109134C2}"/>
              </a:ext>
            </a:extLst>
          </p:cNvPr>
          <p:cNvSpPr/>
          <p:nvPr/>
        </p:nvSpPr>
        <p:spPr>
          <a:xfrm>
            <a:off x="481783" y="1323414"/>
            <a:ext cx="9872323" cy="4221352"/>
          </a:xfrm>
          <a:prstGeom prst="rect">
            <a:avLst/>
          </a:prstGeom>
          <a:noFill/>
        </p:spPr>
        <p:txBody>
          <a:bodyPr wrap="square" lIns="0" tIns="0" rIns="0" bIns="0" rtlCol="0" anchor="t"/>
          <a:lstStyle/>
          <a:p>
            <a:pPr marL="342900" indent="-342900" algn="l">
              <a:lnSpc>
                <a:spcPct val="200000"/>
              </a:lnSpc>
              <a:buFont typeface="Wingdings" panose="05000000000000000000" pitchFamily="2" charset="2"/>
              <a:buChar char="§"/>
            </a:pPr>
            <a:endParaRPr lang="en-US" sz="2200">
              <a:cs typeface="Times New Roman" panose="02020603050405020304" pitchFamily="18" charset="0"/>
            </a:endParaRPr>
          </a:p>
        </p:txBody>
      </p:sp>
      <p:sp>
        <p:nvSpPr>
          <p:cNvPr id="5" name="Text Placeholder 4">
            <a:extLst>
              <a:ext uri="{FF2B5EF4-FFF2-40B4-BE49-F238E27FC236}">
                <a16:creationId xmlns:a16="http://schemas.microsoft.com/office/drawing/2014/main" id="{63377ECC-4D43-8B61-B1F5-B3968DB55170}"/>
              </a:ext>
            </a:extLst>
          </p:cNvPr>
          <p:cNvSpPr>
            <a:spLocks noGrp="1"/>
          </p:cNvSpPr>
          <p:nvPr>
            <p:ph type="body" sz="quarter" idx="13"/>
          </p:nvPr>
        </p:nvSpPr>
        <p:spPr/>
        <p:txBody>
          <a:bodyPr/>
          <a:lstStyle/>
          <a:p>
            <a:r>
              <a:rPr lang="en-IN" dirty="0">
                <a:latin typeface="+mn-lt"/>
              </a:rPr>
              <a:t>Question 1</a:t>
            </a:r>
          </a:p>
        </p:txBody>
      </p:sp>
      <p:sp>
        <p:nvSpPr>
          <p:cNvPr id="6" name="TextBox 5">
            <a:extLst>
              <a:ext uri="{FF2B5EF4-FFF2-40B4-BE49-F238E27FC236}">
                <a16:creationId xmlns:a16="http://schemas.microsoft.com/office/drawing/2014/main" id="{CED5872B-F725-C621-4D29-2CB9C166B9A2}"/>
              </a:ext>
            </a:extLst>
          </p:cNvPr>
          <p:cNvSpPr txBox="1"/>
          <p:nvPr/>
        </p:nvSpPr>
        <p:spPr>
          <a:xfrm>
            <a:off x="481783" y="2411604"/>
            <a:ext cx="10129276" cy="1015663"/>
          </a:xfrm>
          <a:prstGeom prst="rect">
            <a:avLst/>
          </a:prstGeom>
          <a:noFill/>
        </p:spPr>
        <p:txBody>
          <a:bodyPr wrap="square" rtlCol="0">
            <a:spAutoFit/>
          </a:bodyPr>
          <a:lstStyle/>
          <a:p>
            <a:r>
              <a:rPr lang="en-US" sz="2000" dirty="0"/>
              <a:t>What trends and opportunities was the banking industry in general, and ANZ in its home Australian market in particular, facing when ANZ began to implement agile transformation in 2017?</a:t>
            </a:r>
            <a:endParaRPr lang="en-IN" sz="2000" dirty="0"/>
          </a:p>
        </p:txBody>
      </p:sp>
    </p:spTree>
    <p:extLst>
      <p:ext uri="{BB962C8B-B14F-4D97-AF65-F5344CB8AC3E}">
        <p14:creationId xmlns:p14="http://schemas.microsoft.com/office/powerpoint/2010/main" val="350369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6747F-D960-68CC-C5CD-944CFE23983D}"/>
              </a:ext>
            </a:extLst>
          </p:cNvPr>
          <p:cNvSpPr>
            <a:spLocks noGrp="1"/>
          </p:cNvSpPr>
          <p:nvPr>
            <p:ph type="body" sz="quarter" idx="10"/>
          </p:nvPr>
        </p:nvSpPr>
        <p:spPr>
          <a:xfrm>
            <a:off x="1320799" y="2334349"/>
            <a:ext cx="8839201" cy="884443"/>
          </a:xfrm>
        </p:spPr>
        <p:txBody>
          <a:bodyPr/>
          <a:lstStyle/>
          <a:p>
            <a:r>
              <a:rPr lang="en-US" sz="6600" dirty="0"/>
              <a:t>Q&amp;A</a:t>
            </a:r>
          </a:p>
        </p:txBody>
      </p:sp>
    </p:spTree>
    <p:extLst>
      <p:ext uri="{BB962C8B-B14F-4D97-AF65-F5344CB8AC3E}">
        <p14:creationId xmlns:p14="http://schemas.microsoft.com/office/powerpoint/2010/main" val="363352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E197-91F0-2E19-292B-51EF524CB9B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DD1C31F-2444-D16C-2E60-3A019D58E6E5}"/>
              </a:ext>
            </a:extLst>
          </p:cNvPr>
          <p:cNvSpPr>
            <a:spLocks noGrp="1"/>
          </p:cNvSpPr>
          <p:nvPr>
            <p:ph type="body" sz="quarter" idx="13"/>
          </p:nvPr>
        </p:nvSpPr>
        <p:spPr>
          <a:xfrm>
            <a:off x="419742" y="400939"/>
            <a:ext cx="9736981" cy="631448"/>
          </a:xfrm>
        </p:spPr>
        <p:txBody>
          <a:bodyPr>
            <a:normAutofit/>
          </a:bodyPr>
          <a:lstStyle/>
          <a:p>
            <a:r>
              <a:rPr lang="en-US" dirty="0">
                <a:latin typeface="+mn-lt"/>
              </a:rPr>
              <a:t>Challenges in the Australian Banking Industry (2017)</a:t>
            </a:r>
          </a:p>
        </p:txBody>
      </p:sp>
      <p:sp>
        <p:nvSpPr>
          <p:cNvPr id="25" name="Object 4">
            <a:extLst>
              <a:ext uri="{FF2B5EF4-FFF2-40B4-BE49-F238E27FC236}">
                <a16:creationId xmlns:a16="http://schemas.microsoft.com/office/drawing/2014/main" id="{3ABA06DC-5817-B686-BFD1-B10C9C5659D5}"/>
              </a:ext>
            </a:extLst>
          </p:cNvPr>
          <p:cNvSpPr/>
          <p:nvPr/>
        </p:nvSpPr>
        <p:spPr>
          <a:xfrm>
            <a:off x="481783" y="1323414"/>
            <a:ext cx="9872323" cy="4221352"/>
          </a:xfrm>
          <a:prstGeom prst="rect">
            <a:avLst/>
          </a:prstGeom>
          <a:noFill/>
        </p:spPr>
        <p:txBody>
          <a:bodyPr wrap="square" lIns="0" tIns="0" rIns="0" bIns="0" rtlCol="0" anchor="t"/>
          <a:lstStyle/>
          <a:p>
            <a:pPr marL="342900" indent="-342900" algn="l">
              <a:lnSpc>
                <a:spcPct val="200000"/>
              </a:lnSpc>
              <a:buFont typeface="Wingdings" panose="05000000000000000000" pitchFamily="2" charset="2"/>
              <a:buChar char="§"/>
            </a:pPr>
            <a:endParaRPr lang="en-US" sz="2200">
              <a:cs typeface="Times New Roman" panose="02020603050405020304" pitchFamily="18" charset="0"/>
            </a:endParaRPr>
          </a:p>
        </p:txBody>
      </p:sp>
      <p:sp>
        <p:nvSpPr>
          <p:cNvPr id="9" name="TextBox 8">
            <a:extLst>
              <a:ext uri="{FF2B5EF4-FFF2-40B4-BE49-F238E27FC236}">
                <a16:creationId xmlns:a16="http://schemas.microsoft.com/office/drawing/2014/main" id="{27B7E5F1-6C29-D0F9-7C92-CE79AEAC7B80}"/>
              </a:ext>
            </a:extLst>
          </p:cNvPr>
          <p:cNvSpPr txBox="1"/>
          <p:nvPr/>
        </p:nvSpPr>
        <p:spPr>
          <a:xfrm>
            <a:off x="481783" y="1087856"/>
            <a:ext cx="10229760" cy="444673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b="1" dirty="0">
                <a:solidFill>
                  <a:srgbClr val="881C1C"/>
                </a:solidFill>
              </a:rPr>
              <a:t>Fintech Disruption</a:t>
            </a:r>
            <a:r>
              <a:rPr lang="en-US" b="1" dirty="0"/>
              <a:t>: </a:t>
            </a:r>
            <a:r>
              <a:rPr lang="en-US" dirty="0"/>
              <a:t>New financial technology companies offered innovative and customer-centric products and services, challenging traditional banks.</a:t>
            </a:r>
          </a:p>
          <a:p>
            <a:pPr marL="285750" indent="-285750">
              <a:lnSpc>
                <a:spcPct val="200000"/>
              </a:lnSpc>
              <a:buFont typeface="Arial" panose="020B0604020202020204" pitchFamily="34" charset="0"/>
              <a:buChar char="•"/>
            </a:pPr>
            <a:r>
              <a:rPr lang="en-US" b="1" dirty="0">
                <a:solidFill>
                  <a:srgbClr val="881C1C"/>
                </a:solidFill>
              </a:rPr>
              <a:t>Increased Regulation</a:t>
            </a:r>
            <a:r>
              <a:rPr lang="en-US" b="1" dirty="0"/>
              <a:t>: </a:t>
            </a:r>
            <a:r>
              <a:rPr lang="en-US" dirty="0"/>
              <a:t>Stricter regulations were implemented following the global financial crisis, adding complexity and cost.</a:t>
            </a:r>
          </a:p>
          <a:p>
            <a:pPr marL="285750" indent="-285750">
              <a:lnSpc>
                <a:spcPct val="200000"/>
              </a:lnSpc>
              <a:buFont typeface="Arial" panose="020B0604020202020204" pitchFamily="34" charset="0"/>
              <a:buChar char="•"/>
            </a:pPr>
            <a:r>
              <a:rPr lang="en-US" b="1" dirty="0">
                <a:solidFill>
                  <a:srgbClr val="881C1C"/>
                </a:solidFill>
              </a:rPr>
              <a:t>Shifting Customer Landscape</a:t>
            </a:r>
            <a:r>
              <a:rPr lang="en-US" b="1" dirty="0"/>
              <a:t>: </a:t>
            </a:r>
            <a:r>
              <a:rPr lang="en-US" dirty="0"/>
              <a:t>Customers demanded more personalized and convenient banking experiences.</a:t>
            </a:r>
          </a:p>
          <a:p>
            <a:pPr marL="285750" indent="-285750">
              <a:lnSpc>
                <a:spcPct val="200000"/>
              </a:lnSpc>
              <a:buFont typeface="Arial" panose="020B0604020202020204" pitchFamily="34" charset="0"/>
              <a:buChar char="•"/>
            </a:pPr>
            <a:r>
              <a:rPr lang="en-US" b="1" dirty="0">
                <a:solidFill>
                  <a:srgbClr val="881C1C"/>
                </a:solidFill>
              </a:rPr>
              <a:t>Economic Uncertainty</a:t>
            </a:r>
            <a:r>
              <a:rPr lang="en-US" b="1" dirty="0"/>
              <a:t>:</a:t>
            </a:r>
            <a:r>
              <a:rPr lang="en-US" dirty="0"/>
              <a:t> Low-interest rates, stagnant wage growth, and global economic concerns impacted the industry.</a:t>
            </a:r>
            <a:endParaRPr lang="en-IN" dirty="0"/>
          </a:p>
        </p:txBody>
      </p:sp>
    </p:spTree>
    <p:extLst>
      <p:ext uri="{BB962C8B-B14F-4D97-AF65-F5344CB8AC3E}">
        <p14:creationId xmlns:p14="http://schemas.microsoft.com/office/powerpoint/2010/main" val="681574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4F9BB-A982-C9A4-C4CB-EFAAC3443B60}"/>
              </a:ext>
            </a:extLst>
          </p:cNvPr>
          <p:cNvSpPr>
            <a:spLocks noGrp="1"/>
          </p:cNvSpPr>
          <p:nvPr>
            <p:ph type="body" sz="quarter" idx="13"/>
          </p:nvPr>
        </p:nvSpPr>
        <p:spPr>
          <a:xfrm>
            <a:off x="374204" y="613640"/>
            <a:ext cx="8714822" cy="619304"/>
          </a:xfrm>
        </p:spPr>
        <p:txBody>
          <a:bodyPr lIns="91440" tIns="45720" rIns="91440" bIns="45720" anchor="t">
            <a:normAutofit/>
          </a:bodyPr>
          <a:lstStyle/>
          <a:p>
            <a:r>
              <a:rPr lang="en-US" dirty="0">
                <a:latin typeface="Times New Roman"/>
                <a:cs typeface="Times New Roman"/>
              </a:rPr>
              <a:t>Banking Industry in Australia in Numbers</a:t>
            </a:r>
            <a:endParaRPr lang="en-US" dirty="0"/>
          </a:p>
        </p:txBody>
      </p:sp>
      <p:graphicFrame>
        <p:nvGraphicFramePr>
          <p:cNvPr id="3" name="TextBox 4">
            <a:extLst>
              <a:ext uri="{FF2B5EF4-FFF2-40B4-BE49-F238E27FC236}">
                <a16:creationId xmlns:a16="http://schemas.microsoft.com/office/drawing/2014/main" id="{EBB75A7D-8139-585A-0637-FD4F3410C0F3}"/>
              </a:ext>
            </a:extLst>
          </p:cNvPr>
          <p:cNvGraphicFramePr/>
          <p:nvPr>
            <p:extLst>
              <p:ext uri="{D42A27DB-BD31-4B8C-83A1-F6EECF244321}">
                <p14:modId xmlns:p14="http://schemas.microsoft.com/office/powerpoint/2010/main" val="231983365"/>
              </p:ext>
            </p:extLst>
          </p:nvPr>
        </p:nvGraphicFramePr>
        <p:xfrm>
          <a:off x="49695" y="1382293"/>
          <a:ext cx="10748925" cy="395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28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C9B41-CC8E-4877-D69B-E77D7A02BBF7}"/>
              </a:ext>
            </a:extLst>
          </p:cNvPr>
          <p:cNvSpPr>
            <a:spLocks noGrp="1"/>
          </p:cNvSpPr>
          <p:nvPr>
            <p:ph type="body" sz="quarter" idx="13"/>
          </p:nvPr>
        </p:nvSpPr>
        <p:spPr>
          <a:xfrm>
            <a:off x="284872" y="487264"/>
            <a:ext cx="10095646" cy="619304"/>
          </a:xfrm>
        </p:spPr>
        <p:txBody>
          <a:bodyPr>
            <a:noAutofit/>
          </a:bodyPr>
          <a:lstStyle/>
          <a:p>
            <a:r>
              <a:rPr lang="en-US" dirty="0">
                <a:latin typeface="+mn-lt"/>
              </a:rPr>
              <a:t>PESTEL Analysis of the Australian Banking Industry (2017)</a:t>
            </a:r>
            <a:endParaRPr lang="en-IN" dirty="0">
              <a:latin typeface="+mn-lt"/>
            </a:endParaRPr>
          </a:p>
        </p:txBody>
      </p:sp>
      <p:sp>
        <p:nvSpPr>
          <p:cNvPr id="6" name="Hexagon 5">
            <a:extLst>
              <a:ext uri="{FF2B5EF4-FFF2-40B4-BE49-F238E27FC236}">
                <a16:creationId xmlns:a16="http://schemas.microsoft.com/office/drawing/2014/main" id="{62F88DA1-3500-A5B5-35CF-79030898C006}"/>
              </a:ext>
            </a:extLst>
          </p:cNvPr>
          <p:cNvSpPr/>
          <p:nvPr/>
        </p:nvSpPr>
        <p:spPr>
          <a:xfrm>
            <a:off x="4234809" y="1203176"/>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P</a:t>
            </a:r>
          </a:p>
        </p:txBody>
      </p:sp>
      <p:sp>
        <p:nvSpPr>
          <p:cNvPr id="7" name="Hexagon 6">
            <a:extLst>
              <a:ext uri="{FF2B5EF4-FFF2-40B4-BE49-F238E27FC236}">
                <a16:creationId xmlns:a16="http://schemas.microsoft.com/office/drawing/2014/main" id="{2645ADD6-E8A0-30E1-0BB8-56D4D6BE691D}"/>
              </a:ext>
            </a:extLst>
          </p:cNvPr>
          <p:cNvSpPr/>
          <p:nvPr/>
        </p:nvSpPr>
        <p:spPr>
          <a:xfrm>
            <a:off x="5293320" y="1848301"/>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E</a:t>
            </a:r>
          </a:p>
        </p:txBody>
      </p:sp>
      <p:sp>
        <p:nvSpPr>
          <p:cNvPr id="8" name="Hexagon 7">
            <a:extLst>
              <a:ext uri="{FF2B5EF4-FFF2-40B4-BE49-F238E27FC236}">
                <a16:creationId xmlns:a16="http://schemas.microsoft.com/office/drawing/2014/main" id="{78ECF816-E567-1A35-8C81-44A820AAE42C}"/>
              </a:ext>
            </a:extLst>
          </p:cNvPr>
          <p:cNvSpPr/>
          <p:nvPr/>
        </p:nvSpPr>
        <p:spPr>
          <a:xfrm>
            <a:off x="4234809" y="2493426"/>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S</a:t>
            </a:r>
          </a:p>
        </p:txBody>
      </p:sp>
      <p:sp>
        <p:nvSpPr>
          <p:cNvPr id="9" name="Hexagon 8">
            <a:extLst>
              <a:ext uri="{FF2B5EF4-FFF2-40B4-BE49-F238E27FC236}">
                <a16:creationId xmlns:a16="http://schemas.microsoft.com/office/drawing/2014/main" id="{4A4DE951-9E02-753D-C2A7-746F35A81049}"/>
              </a:ext>
            </a:extLst>
          </p:cNvPr>
          <p:cNvSpPr/>
          <p:nvPr/>
        </p:nvSpPr>
        <p:spPr>
          <a:xfrm>
            <a:off x="5293319" y="3134716"/>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T</a:t>
            </a:r>
          </a:p>
        </p:txBody>
      </p:sp>
      <p:sp>
        <p:nvSpPr>
          <p:cNvPr id="10" name="Hexagon 9">
            <a:extLst>
              <a:ext uri="{FF2B5EF4-FFF2-40B4-BE49-F238E27FC236}">
                <a16:creationId xmlns:a16="http://schemas.microsoft.com/office/drawing/2014/main" id="{E14FA36E-7A60-BA7E-F5B5-743A18E45A7E}"/>
              </a:ext>
            </a:extLst>
          </p:cNvPr>
          <p:cNvSpPr/>
          <p:nvPr/>
        </p:nvSpPr>
        <p:spPr>
          <a:xfrm>
            <a:off x="4234809" y="3776006"/>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E</a:t>
            </a:r>
          </a:p>
        </p:txBody>
      </p:sp>
      <p:sp>
        <p:nvSpPr>
          <p:cNvPr id="11" name="Hexagon 10">
            <a:extLst>
              <a:ext uri="{FF2B5EF4-FFF2-40B4-BE49-F238E27FC236}">
                <a16:creationId xmlns:a16="http://schemas.microsoft.com/office/drawing/2014/main" id="{EE694649-3BD0-A609-5550-9A149BD50874}"/>
              </a:ext>
            </a:extLst>
          </p:cNvPr>
          <p:cNvSpPr/>
          <p:nvPr/>
        </p:nvSpPr>
        <p:spPr>
          <a:xfrm>
            <a:off x="5293319" y="4417296"/>
            <a:ext cx="1165609" cy="1045028"/>
          </a:xfrm>
          <a:prstGeom prst="hexagon">
            <a:avLst/>
          </a:prstGeom>
          <a:solidFill>
            <a:srgbClr val="881C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b="1" dirty="0"/>
              <a:t>L</a:t>
            </a:r>
          </a:p>
        </p:txBody>
      </p:sp>
      <p:cxnSp>
        <p:nvCxnSpPr>
          <p:cNvPr id="16" name="Straight Connector 15">
            <a:extLst>
              <a:ext uri="{FF2B5EF4-FFF2-40B4-BE49-F238E27FC236}">
                <a16:creationId xmlns:a16="http://schemas.microsoft.com/office/drawing/2014/main" id="{348E8CF7-B0C9-7397-426D-C9F87F16D1C5}"/>
              </a:ext>
            </a:extLst>
          </p:cNvPr>
          <p:cNvCxnSpPr/>
          <p:nvPr/>
        </p:nvCxnSpPr>
        <p:spPr>
          <a:xfrm flipH="1">
            <a:off x="3400796" y="1715641"/>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A429B0-EC7D-E806-A54D-BCE4B739B0D7}"/>
              </a:ext>
            </a:extLst>
          </p:cNvPr>
          <p:cNvSpPr txBox="1"/>
          <p:nvPr/>
        </p:nvSpPr>
        <p:spPr>
          <a:xfrm>
            <a:off x="2054317" y="1525923"/>
            <a:ext cx="1346479" cy="369332"/>
          </a:xfrm>
          <a:prstGeom prst="rect">
            <a:avLst/>
          </a:prstGeom>
          <a:noFill/>
        </p:spPr>
        <p:txBody>
          <a:bodyPr wrap="square" rtlCol="0">
            <a:spAutoFit/>
          </a:bodyPr>
          <a:lstStyle/>
          <a:p>
            <a:pPr algn="r"/>
            <a:r>
              <a:rPr lang="en-IN" b="1" dirty="0">
                <a:solidFill>
                  <a:srgbClr val="9F2121"/>
                </a:solidFill>
              </a:rPr>
              <a:t>Political</a:t>
            </a:r>
          </a:p>
        </p:txBody>
      </p:sp>
      <p:cxnSp>
        <p:nvCxnSpPr>
          <p:cNvPr id="19" name="Straight Connector 18">
            <a:extLst>
              <a:ext uri="{FF2B5EF4-FFF2-40B4-BE49-F238E27FC236}">
                <a16:creationId xmlns:a16="http://schemas.microsoft.com/office/drawing/2014/main" id="{F6028158-82FD-F455-FD94-043967F33CAE}"/>
              </a:ext>
            </a:extLst>
          </p:cNvPr>
          <p:cNvCxnSpPr/>
          <p:nvPr/>
        </p:nvCxnSpPr>
        <p:spPr>
          <a:xfrm flipH="1">
            <a:off x="3400796" y="3015974"/>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E8CF95-8AE5-87E3-86FE-A12CE6861D7F}"/>
              </a:ext>
            </a:extLst>
          </p:cNvPr>
          <p:cNvSpPr txBox="1"/>
          <p:nvPr/>
        </p:nvSpPr>
        <p:spPr>
          <a:xfrm>
            <a:off x="2054317" y="2826256"/>
            <a:ext cx="1346479" cy="369332"/>
          </a:xfrm>
          <a:prstGeom prst="rect">
            <a:avLst/>
          </a:prstGeom>
          <a:noFill/>
        </p:spPr>
        <p:txBody>
          <a:bodyPr wrap="square" rtlCol="0">
            <a:spAutoFit/>
          </a:bodyPr>
          <a:lstStyle/>
          <a:p>
            <a:pPr algn="r"/>
            <a:r>
              <a:rPr lang="en-IN" b="1" dirty="0">
                <a:solidFill>
                  <a:srgbClr val="9F2121"/>
                </a:solidFill>
              </a:rPr>
              <a:t>Social</a:t>
            </a:r>
          </a:p>
        </p:txBody>
      </p:sp>
      <p:cxnSp>
        <p:nvCxnSpPr>
          <p:cNvPr id="21" name="Straight Connector 20">
            <a:extLst>
              <a:ext uri="{FF2B5EF4-FFF2-40B4-BE49-F238E27FC236}">
                <a16:creationId xmlns:a16="http://schemas.microsoft.com/office/drawing/2014/main" id="{A1EAD478-A065-E0A2-2320-CC63A9DC4EA5}"/>
              </a:ext>
            </a:extLst>
          </p:cNvPr>
          <p:cNvCxnSpPr/>
          <p:nvPr/>
        </p:nvCxnSpPr>
        <p:spPr>
          <a:xfrm flipH="1">
            <a:off x="3407537" y="4300744"/>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988A70B-9BB7-889B-0DE4-7F72B6CF573F}"/>
              </a:ext>
            </a:extLst>
          </p:cNvPr>
          <p:cNvSpPr txBox="1"/>
          <p:nvPr/>
        </p:nvSpPr>
        <p:spPr>
          <a:xfrm>
            <a:off x="1803108" y="4111026"/>
            <a:ext cx="1604429" cy="369332"/>
          </a:xfrm>
          <a:prstGeom prst="rect">
            <a:avLst/>
          </a:prstGeom>
          <a:noFill/>
        </p:spPr>
        <p:txBody>
          <a:bodyPr wrap="square" rtlCol="0">
            <a:spAutoFit/>
          </a:bodyPr>
          <a:lstStyle/>
          <a:p>
            <a:pPr algn="r"/>
            <a:r>
              <a:rPr lang="en-IN" b="1" dirty="0">
                <a:solidFill>
                  <a:srgbClr val="9F2121"/>
                </a:solidFill>
              </a:rPr>
              <a:t>Environmental</a:t>
            </a:r>
          </a:p>
        </p:txBody>
      </p:sp>
      <p:cxnSp>
        <p:nvCxnSpPr>
          <p:cNvPr id="23" name="Straight Connector 22">
            <a:extLst>
              <a:ext uri="{FF2B5EF4-FFF2-40B4-BE49-F238E27FC236}">
                <a16:creationId xmlns:a16="http://schemas.microsoft.com/office/drawing/2014/main" id="{FD378C24-19B2-391C-3229-6077B8C5EF59}"/>
              </a:ext>
            </a:extLst>
          </p:cNvPr>
          <p:cNvCxnSpPr/>
          <p:nvPr/>
        </p:nvCxnSpPr>
        <p:spPr>
          <a:xfrm flipH="1">
            <a:off x="6231082" y="2370457"/>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F41B16-963F-1157-98C9-252B2C3C6E7B}"/>
              </a:ext>
            </a:extLst>
          </p:cNvPr>
          <p:cNvSpPr txBox="1"/>
          <p:nvPr/>
        </p:nvSpPr>
        <p:spPr>
          <a:xfrm>
            <a:off x="7316304" y="2185791"/>
            <a:ext cx="1346479" cy="369332"/>
          </a:xfrm>
          <a:prstGeom prst="rect">
            <a:avLst/>
          </a:prstGeom>
          <a:noFill/>
        </p:spPr>
        <p:txBody>
          <a:bodyPr wrap="square" rtlCol="0">
            <a:spAutoFit/>
          </a:bodyPr>
          <a:lstStyle/>
          <a:p>
            <a:r>
              <a:rPr lang="en-IN" b="1" dirty="0">
                <a:solidFill>
                  <a:srgbClr val="9F2121"/>
                </a:solidFill>
              </a:rPr>
              <a:t>Economical</a:t>
            </a:r>
          </a:p>
        </p:txBody>
      </p:sp>
      <p:cxnSp>
        <p:nvCxnSpPr>
          <p:cNvPr id="25" name="Straight Connector 24">
            <a:extLst>
              <a:ext uri="{FF2B5EF4-FFF2-40B4-BE49-F238E27FC236}">
                <a16:creationId xmlns:a16="http://schemas.microsoft.com/office/drawing/2014/main" id="{C001F35D-6191-9532-C20D-160BACB76809}"/>
              </a:ext>
            </a:extLst>
          </p:cNvPr>
          <p:cNvCxnSpPr/>
          <p:nvPr/>
        </p:nvCxnSpPr>
        <p:spPr>
          <a:xfrm flipH="1">
            <a:off x="6231082" y="3655500"/>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2127A55-ED1D-8AA3-75BD-FCED1B1344DA}"/>
              </a:ext>
            </a:extLst>
          </p:cNvPr>
          <p:cNvSpPr txBox="1"/>
          <p:nvPr/>
        </p:nvSpPr>
        <p:spPr>
          <a:xfrm>
            <a:off x="7316304" y="3470834"/>
            <a:ext cx="1540747" cy="369332"/>
          </a:xfrm>
          <a:prstGeom prst="rect">
            <a:avLst/>
          </a:prstGeom>
          <a:noFill/>
        </p:spPr>
        <p:txBody>
          <a:bodyPr wrap="square" rtlCol="0">
            <a:spAutoFit/>
          </a:bodyPr>
          <a:lstStyle/>
          <a:p>
            <a:r>
              <a:rPr lang="en-IN" b="1" dirty="0">
                <a:solidFill>
                  <a:srgbClr val="9F2121"/>
                </a:solidFill>
              </a:rPr>
              <a:t>Technological</a:t>
            </a:r>
          </a:p>
        </p:txBody>
      </p:sp>
      <p:cxnSp>
        <p:nvCxnSpPr>
          <p:cNvPr id="28" name="Straight Connector 27">
            <a:extLst>
              <a:ext uri="{FF2B5EF4-FFF2-40B4-BE49-F238E27FC236}">
                <a16:creationId xmlns:a16="http://schemas.microsoft.com/office/drawing/2014/main" id="{053723CA-73A7-7768-EBBD-47088E3FC69A}"/>
              </a:ext>
            </a:extLst>
          </p:cNvPr>
          <p:cNvCxnSpPr/>
          <p:nvPr/>
        </p:nvCxnSpPr>
        <p:spPr>
          <a:xfrm flipH="1">
            <a:off x="6231082" y="4940542"/>
            <a:ext cx="1085222" cy="0"/>
          </a:xfrm>
          <a:prstGeom prst="line">
            <a:avLst/>
          </a:prstGeom>
          <a:ln w="19050">
            <a:solidFill>
              <a:srgbClr val="A92323"/>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FC4102-2534-2C1D-C168-540D01A1D57E}"/>
              </a:ext>
            </a:extLst>
          </p:cNvPr>
          <p:cNvSpPr txBox="1"/>
          <p:nvPr/>
        </p:nvSpPr>
        <p:spPr>
          <a:xfrm>
            <a:off x="7316304" y="4755876"/>
            <a:ext cx="1540747" cy="369332"/>
          </a:xfrm>
          <a:prstGeom prst="rect">
            <a:avLst/>
          </a:prstGeom>
          <a:noFill/>
        </p:spPr>
        <p:txBody>
          <a:bodyPr wrap="square" rtlCol="0">
            <a:spAutoFit/>
          </a:bodyPr>
          <a:lstStyle/>
          <a:p>
            <a:r>
              <a:rPr lang="en-IN" b="1" dirty="0">
                <a:solidFill>
                  <a:srgbClr val="9F2121"/>
                </a:solidFill>
              </a:rPr>
              <a:t>Legal</a:t>
            </a:r>
          </a:p>
        </p:txBody>
      </p:sp>
      <p:sp>
        <p:nvSpPr>
          <p:cNvPr id="31" name="TextBox 30">
            <a:extLst>
              <a:ext uri="{FF2B5EF4-FFF2-40B4-BE49-F238E27FC236}">
                <a16:creationId xmlns:a16="http://schemas.microsoft.com/office/drawing/2014/main" id="{8CC2DB62-508C-BA6F-E8BE-F47E143DB14A}"/>
              </a:ext>
            </a:extLst>
          </p:cNvPr>
          <p:cNvSpPr txBox="1"/>
          <p:nvPr/>
        </p:nvSpPr>
        <p:spPr>
          <a:xfrm>
            <a:off x="135082" y="1837030"/>
            <a:ext cx="3272455" cy="769441"/>
          </a:xfrm>
          <a:prstGeom prst="rect">
            <a:avLst/>
          </a:prstGeom>
          <a:noFill/>
        </p:spPr>
        <p:txBody>
          <a:bodyPr wrap="square" rtlCol="0">
            <a:spAutoFit/>
          </a:bodyPr>
          <a:lstStyle/>
          <a:p>
            <a:pPr algn="r"/>
            <a:r>
              <a:rPr lang="en-US" sz="1100" b="1" dirty="0"/>
              <a:t>Government regulations</a:t>
            </a:r>
            <a:r>
              <a:rPr lang="en-US" sz="1100" dirty="0"/>
              <a:t>: Compliance with regulatory changes and financial policies set by the government.</a:t>
            </a:r>
          </a:p>
          <a:p>
            <a:pPr algn="r"/>
            <a:r>
              <a:rPr lang="en-US" sz="1100" b="1" dirty="0"/>
              <a:t>Stability: </a:t>
            </a:r>
            <a:r>
              <a:rPr lang="en-US" sz="1100" dirty="0"/>
              <a:t>Political stability contributing to economic confidence</a:t>
            </a:r>
            <a:endParaRPr lang="en-IN" sz="1100" dirty="0"/>
          </a:p>
        </p:txBody>
      </p:sp>
      <p:sp>
        <p:nvSpPr>
          <p:cNvPr id="32" name="TextBox 31">
            <a:extLst>
              <a:ext uri="{FF2B5EF4-FFF2-40B4-BE49-F238E27FC236}">
                <a16:creationId xmlns:a16="http://schemas.microsoft.com/office/drawing/2014/main" id="{4D96854A-2CBE-971B-BC2A-DDEB3E36BB24}"/>
              </a:ext>
            </a:extLst>
          </p:cNvPr>
          <p:cNvSpPr txBox="1"/>
          <p:nvPr/>
        </p:nvSpPr>
        <p:spPr>
          <a:xfrm>
            <a:off x="135082" y="3115761"/>
            <a:ext cx="3272455" cy="769441"/>
          </a:xfrm>
          <a:prstGeom prst="rect">
            <a:avLst/>
          </a:prstGeom>
          <a:noFill/>
        </p:spPr>
        <p:txBody>
          <a:bodyPr wrap="square" rtlCol="0">
            <a:spAutoFit/>
          </a:bodyPr>
          <a:lstStyle/>
          <a:p>
            <a:pPr algn="r"/>
            <a:r>
              <a:rPr lang="en-US" sz="1100" b="1" dirty="0"/>
              <a:t>Rising consumer expectations: </a:t>
            </a:r>
            <a:r>
              <a:rPr lang="en-US" sz="1100" dirty="0"/>
              <a:t>Demanded innovative, personalized, and digital banking experiences.</a:t>
            </a:r>
          </a:p>
          <a:p>
            <a:pPr algn="r"/>
            <a:r>
              <a:rPr lang="en-US" sz="1100" b="1" dirty="0"/>
              <a:t>Increased focus on financial literacy</a:t>
            </a:r>
            <a:r>
              <a:rPr lang="en-US" sz="1100" dirty="0"/>
              <a:t>: Pushed banks to improve financial education and transparency.</a:t>
            </a:r>
            <a:endParaRPr lang="en-IN" sz="1100" dirty="0"/>
          </a:p>
        </p:txBody>
      </p:sp>
      <p:sp>
        <p:nvSpPr>
          <p:cNvPr id="33" name="TextBox 32">
            <a:extLst>
              <a:ext uri="{FF2B5EF4-FFF2-40B4-BE49-F238E27FC236}">
                <a16:creationId xmlns:a16="http://schemas.microsoft.com/office/drawing/2014/main" id="{8BD14B48-682B-8EF8-4B16-87F9AA47CDDF}"/>
              </a:ext>
            </a:extLst>
          </p:cNvPr>
          <p:cNvSpPr txBox="1"/>
          <p:nvPr/>
        </p:nvSpPr>
        <p:spPr>
          <a:xfrm>
            <a:off x="135082" y="4417296"/>
            <a:ext cx="3272455" cy="1107996"/>
          </a:xfrm>
          <a:prstGeom prst="rect">
            <a:avLst/>
          </a:prstGeom>
          <a:noFill/>
        </p:spPr>
        <p:txBody>
          <a:bodyPr wrap="square" rtlCol="0">
            <a:spAutoFit/>
          </a:bodyPr>
          <a:lstStyle/>
          <a:p>
            <a:pPr algn="r"/>
            <a:r>
              <a:rPr lang="en-US" sz="1100" b="1" dirty="0"/>
              <a:t>Climate change Impact</a:t>
            </a:r>
            <a:r>
              <a:rPr lang="en-US" sz="1100" dirty="0"/>
              <a:t>: With the impact in climatic conditions, the valuations and loan portfolios</a:t>
            </a:r>
          </a:p>
          <a:p>
            <a:pPr algn="r"/>
            <a:r>
              <a:rPr lang="en-US" sz="1100" b="1" dirty="0"/>
              <a:t>Investing in Green Finance Initiatives</a:t>
            </a:r>
            <a:r>
              <a:rPr lang="en-US" sz="1100" dirty="0"/>
              <a:t>: Banks faced pressure to incorporate green financing options, such as loans for renewable energy projects or sustainable business practices</a:t>
            </a:r>
          </a:p>
        </p:txBody>
      </p:sp>
      <p:sp>
        <p:nvSpPr>
          <p:cNvPr id="34" name="TextBox 33">
            <a:extLst>
              <a:ext uri="{FF2B5EF4-FFF2-40B4-BE49-F238E27FC236}">
                <a16:creationId xmlns:a16="http://schemas.microsoft.com/office/drawing/2014/main" id="{DCBE1EA6-8521-45D4-5338-51C07D1CD360}"/>
              </a:ext>
            </a:extLst>
          </p:cNvPr>
          <p:cNvSpPr txBox="1"/>
          <p:nvPr/>
        </p:nvSpPr>
        <p:spPr>
          <a:xfrm>
            <a:off x="7316304" y="2489585"/>
            <a:ext cx="3629532" cy="600164"/>
          </a:xfrm>
          <a:prstGeom prst="rect">
            <a:avLst/>
          </a:prstGeom>
          <a:noFill/>
        </p:spPr>
        <p:txBody>
          <a:bodyPr wrap="square" rtlCol="0">
            <a:spAutoFit/>
          </a:bodyPr>
          <a:lstStyle/>
          <a:p>
            <a:r>
              <a:rPr lang="en-US" sz="1100" b="1" dirty="0"/>
              <a:t>Low-interest rate environment</a:t>
            </a:r>
            <a:r>
              <a:rPr lang="en-US" sz="1100" dirty="0"/>
              <a:t>: Impacted bank profitability.</a:t>
            </a:r>
          </a:p>
          <a:p>
            <a:r>
              <a:rPr lang="en-IN" sz="1100" b="1" dirty="0"/>
              <a:t>Global economic uncertainty:</a:t>
            </a:r>
            <a:r>
              <a:rPr lang="en-US" sz="1100" dirty="0"/>
              <a:t>Economic downturns or crises in other parts of the world could have spillover effects.</a:t>
            </a:r>
            <a:endParaRPr lang="en-IN" sz="1100" dirty="0"/>
          </a:p>
        </p:txBody>
      </p:sp>
      <p:sp>
        <p:nvSpPr>
          <p:cNvPr id="35" name="TextBox 34">
            <a:extLst>
              <a:ext uri="{FF2B5EF4-FFF2-40B4-BE49-F238E27FC236}">
                <a16:creationId xmlns:a16="http://schemas.microsoft.com/office/drawing/2014/main" id="{D5CFA411-35EF-7BE6-CC43-2DA7A62D3754}"/>
              </a:ext>
            </a:extLst>
          </p:cNvPr>
          <p:cNvSpPr txBox="1"/>
          <p:nvPr/>
        </p:nvSpPr>
        <p:spPr>
          <a:xfrm>
            <a:off x="7316302" y="3776006"/>
            <a:ext cx="3791579" cy="1107996"/>
          </a:xfrm>
          <a:prstGeom prst="rect">
            <a:avLst/>
          </a:prstGeom>
          <a:noFill/>
        </p:spPr>
        <p:txBody>
          <a:bodyPr wrap="square" rtlCol="0">
            <a:spAutoFit/>
          </a:bodyPr>
          <a:lstStyle/>
          <a:p>
            <a:r>
              <a:rPr lang="en-US" sz="1100" b="1" dirty="0"/>
              <a:t>Rise of Fintech: </a:t>
            </a:r>
            <a:r>
              <a:rPr lang="en-US" sz="1100" dirty="0"/>
              <a:t>Disrupted traditional banking with innovative products and services.</a:t>
            </a:r>
          </a:p>
          <a:p>
            <a:r>
              <a:rPr lang="en-US" sz="1100" b="1" dirty="0"/>
              <a:t>Growing adoption of digital technologies</a:t>
            </a:r>
            <a:r>
              <a:rPr lang="en-US" sz="1100" dirty="0"/>
              <a:t>: Increased use of mobile and online banking.</a:t>
            </a:r>
          </a:p>
          <a:p>
            <a:r>
              <a:rPr lang="en-US" sz="1100" b="1" dirty="0"/>
              <a:t>Cybersecurity threats: </a:t>
            </a:r>
            <a:r>
              <a:rPr lang="en-US" sz="1100" dirty="0"/>
              <a:t>Required investment in robust cybersecurity measures.</a:t>
            </a:r>
            <a:endParaRPr lang="en-IN" sz="1100" dirty="0"/>
          </a:p>
        </p:txBody>
      </p:sp>
      <p:sp>
        <p:nvSpPr>
          <p:cNvPr id="36" name="TextBox 35">
            <a:extLst>
              <a:ext uri="{FF2B5EF4-FFF2-40B4-BE49-F238E27FC236}">
                <a16:creationId xmlns:a16="http://schemas.microsoft.com/office/drawing/2014/main" id="{05629679-C952-5E6A-232D-068680B34656}"/>
              </a:ext>
            </a:extLst>
          </p:cNvPr>
          <p:cNvSpPr txBox="1"/>
          <p:nvPr/>
        </p:nvSpPr>
        <p:spPr>
          <a:xfrm>
            <a:off x="7316304" y="5057310"/>
            <a:ext cx="3545964" cy="938719"/>
          </a:xfrm>
          <a:prstGeom prst="rect">
            <a:avLst/>
          </a:prstGeom>
          <a:noFill/>
        </p:spPr>
        <p:txBody>
          <a:bodyPr wrap="square" rtlCol="0">
            <a:spAutoFit/>
          </a:bodyPr>
          <a:lstStyle/>
          <a:p>
            <a:r>
              <a:rPr lang="en-US" sz="1100" b="1"/>
              <a:t>Increased regulation: </a:t>
            </a:r>
            <a:r>
              <a:rPr lang="en-US" sz="1100"/>
              <a:t>Aimed to increase financial stability and consumer protection but added compliance costs.</a:t>
            </a:r>
            <a:endParaRPr lang="en-US" sz="1100" dirty="0"/>
          </a:p>
          <a:p>
            <a:r>
              <a:rPr lang="en-IN" sz="1100" b="1"/>
              <a:t>Open Banking: </a:t>
            </a:r>
            <a:r>
              <a:rPr lang="en-US" sz="1100"/>
              <a:t>Explored to increase competition and innovation in the financial sector but raised data privacy and security concerns.</a:t>
            </a:r>
            <a:endParaRPr lang="en-IN" sz="1100" dirty="0"/>
          </a:p>
        </p:txBody>
      </p:sp>
    </p:spTree>
    <p:extLst>
      <p:ext uri="{BB962C8B-B14F-4D97-AF65-F5344CB8AC3E}">
        <p14:creationId xmlns:p14="http://schemas.microsoft.com/office/powerpoint/2010/main" val="243588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FE12C3-C97A-9D03-847C-13FA72A51570}"/>
              </a:ext>
            </a:extLst>
          </p:cNvPr>
          <p:cNvSpPr>
            <a:spLocks noGrp="1"/>
          </p:cNvSpPr>
          <p:nvPr>
            <p:ph type="body" sz="quarter" idx="13"/>
          </p:nvPr>
        </p:nvSpPr>
        <p:spPr/>
        <p:txBody>
          <a:bodyPr/>
          <a:lstStyle/>
          <a:p>
            <a:r>
              <a:rPr lang="en-IN" b="1" dirty="0">
                <a:latin typeface="+mn-lt"/>
              </a:rPr>
              <a:t>ANZ Bank's Competitors</a:t>
            </a:r>
          </a:p>
        </p:txBody>
      </p:sp>
      <p:pic>
        <p:nvPicPr>
          <p:cNvPr id="7" name="Picture Placeholder 6" descr="A yellow and black logo&#10;&#10;Description automatically generated">
            <a:extLst>
              <a:ext uri="{FF2B5EF4-FFF2-40B4-BE49-F238E27FC236}">
                <a16:creationId xmlns:a16="http://schemas.microsoft.com/office/drawing/2014/main" id="{96BB1425-DC03-7CEA-8360-25C0DB595EE8}"/>
              </a:ext>
            </a:extLst>
          </p:cNvPr>
          <p:cNvPicPr>
            <a:picLocks noGrp="1" noChangeAspect="1"/>
          </p:cNvPicPr>
          <p:nvPr>
            <p:ph type="pic" sz="quarter" idx="4294967295"/>
          </p:nvPr>
        </p:nvPicPr>
        <p:blipFill>
          <a:blip r:embed="rId3"/>
          <a:srcRect t="39261" b="39261"/>
          <a:stretch>
            <a:fillRect/>
          </a:stretch>
        </p:blipFill>
        <p:spPr>
          <a:xfrm>
            <a:off x="117334" y="1747408"/>
            <a:ext cx="7696810" cy="1033760"/>
          </a:xfrm>
          <a:prstGeom prst="rect">
            <a:avLst/>
          </a:prstGeom>
        </p:spPr>
      </p:pic>
      <p:pic>
        <p:nvPicPr>
          <p:cNvPr id="9" name="Picture 8" descr="A red x and black text">
            <a:extLst>
              <a:ext uri="{FF2B5EF4-FFF2-40B4-BE49-F238E27FC236}">
                <a16:creationId xmlns:a16="http://schemas.microsoft.com/office/drawing/2014/main" id="{D5A4DFB0-1833-3247-3B96-7668A6A130F6}"/>
              </a:ext>
            </a:extLst>
          </p:cNvPr>
          <p:cNvPicPr>
            <a:picLocks noChangeAspect="1"/>
          </p:cNvPicPr>
          <p:nvPr/>
        </p:nvPicPr>
        <p:blipFill>
          <a:blip r:embed="rId4"/>
          <a:stretch>
            <a:fillRect/>
          </a:stretch>
        </p:blipFill>
        <p:spPr>
          <a:xfrm>
            <a:off x="894528" y="4355523"/>
            <a:ext cx="3682111" cy="1472845"/>
          </a:xfrm>
          <a:prstGeom prst="rect">
            <a:avLst/>
          </a:prstGeom>
        </p:spPr>
      </p:pic>
      <p:pic>
        <p:nvPicPr>
          <p:cNvPr id="11" name="Picture 10" descr="A red and black logo&#10;&#10;Description automatically generated">
            <a:extLst>
              <a:ext uri="{FF2B5EF4-FFF2-40B4-BE49-F238E27FC236}">
                <a16:creationId xmlns:a16="http://schemas.microsoft.com/office/drawing/2014/main" id="{57769853-6E33-2226-2B52-A1DE270DF89E}"/>
              </a:ext>
            </a:extLst>
          </p:cNvPr>
          <p:cNvPicPr>
            <a:picLocks noChangeAspect="1"/>
          </p:cNvPicPr>
          <p:nvPr/>
        </p:nvPicPr>
        <p:blipFill rotWithShape="1">
          <a:blip r:embed="rId5"/>
          <a:srcRect t="35180" b="39492"/>
          <a:stretch/>
        </p:blipFill>
        <p:spPr>
          <a:xfrm>
            <a:off x="708991" y="3137351"/>
            <a:ext cx="4891769" cy="901101"/>
          </a:xfrm>
          <a:prstGeom prst="rect">
            <a:avLst/>
          </a:prstGeom>
        </p:spPr>
      </p:pic>
      <p:pic>
        <p:nvPicPr>
          <p:cNvPr id="13" name="Picture 12" descr="A logo with white text and a triangle&#10;&#10;Description automatically generated">
            <a:extLst>
              <a:ext uri="{FF2B5EF4-FFF2-40B4-BE49-F238E27FC236}">
                <a16:creationId xmlns:a16="http://schemas.microsoft.com/office/drawing/2014/main" id="{147FBC8F-DDA1-592A-05B4-143C49E77DEF}"/>
              </a:ext>
            </a:extLst>
          </p:cNvPr>
          <p:cNvPicPr>
            <a:picLocks noChangeAspect="1"/>
          </p:cNvPicPr>
          <p:nvPr/>
        </p:nvPicPr>
        <p:blipFill rotWithShape="1">
          <a:blip r:embed="rId6"/>
          <a:srcRect l="22610" t="5618" r="20842" b="14592"/>
          <a:stretch/>
        </p:blipFill>
        <p:spPr>
          <a:xfrm>
            <a:off x="7814144" y="2465897"/>
            <a:ext cx="1432362" cy="1347392"/>
          </a:xfrm>
          <a:prstGeom prst="rect">
            <a:avLst/>
          </a:prstGeom>
        </p:spPr>
      </p:pic>
      <p:pic>
        <p:nvPicPr>
          <p:cNvPr id="15" name="Picture 14" descr="A blue letter with a flame&#10;&#10;Description automatically generated">
            <a:extLst>
              <a:ext uri="{FF2B5EF4-FFF2-40B4-BE49-F238E27FC236}">
                <a16:creationId xmlns:a16="http://schemas.microsoft.com/office/drawing/2014/main" id="{6BF7B808-9BB9-D4D5-E0EE-DBE797386980}"/>
              </a:ext>
            </a:extLst>
          </p:cNvPr>
          <p:cNvPicPr>
            <a:picLocks noChangeAspect="1"/>
          </p:cNvPicPr>
          <p:nvPr/>
        </p:nvPicPr>
        <p:blipFill>
          <a:blip r:embed="rId7"/>
          <a:stretch>
            <a:fillRect/>
          </a:stretch>
        </p:blipFill>
        <p:spPr>
          <a:xfrm>
            <a:off x="7978191" y="1903188"/>
            <a:ext cx="1432362" cy="361100"/>
          </a:xfrm>
          <a:prstGeom prst="rect">
            <a:avLst/>
          </a:prstGeom>
        </p:spPr>
      </p:pic>
      <p:pic>
        <p:nvPicPr>
          <p:cNvPr id="17" name="Graphic 16">
            <a:extLst>
              <a:ext uri="{FF2B5EF4-FFF2-40B4-BE49-F238E27FC236}">
                <a16:creationId xmlns:a16="http://schemas.microsoft.com/office/drawing/2014/main" id="{6A82A10B-7DD2-5175-8ADA-F1B3EDC0F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930" y="3971777"/>
            <a:ext cx="1475510" cy="706227"/>
          </a:xfrm>
          <a:prstGeom prst="rect">
            <a:avLst/>
          </a:prstGeom>
        </p:spPr>
      </p:pic>
      <p:pic>
        <p:nvPicPr>
          <p:cNvPr id="19" name="Picture 18">
            <a:extLst>
              <a:ext uri="{FF2B5EF4-FFF2-40B4-BE49-F238E27FC236}">
                <a16:creationId xmlns:a16="http://schemas.microsoft.com/office/drawing/2014/main" id="{EBF1F551-F68B-55C7-1B6E-C5F46025A367}"/>
              </a:ext>
            </a:extLst>
          </p:cNvPr>
          <p:cNvPicPr>
            <a:picLocks noChangeAspect="1"/>
          </p:cNvPicPr>
          <p:nvPr/>
        </p:nvPicPr>
        <p:blipFill rotWithShape="1">
          <a:blip r:embed="rId10"/>
          <a:srcRect b="16685"/>
          <a:stretch/>
        </p:blipFill>
        <p:spPr>
          <a:xfrm>
            <a:off x="7721716" y="4720322"/>
            <a:ext cx="1617218" cy="1347392"/>
          </a:xfrm>
          <a:prstGeom prst="rect">
            <a:avLst/>
          </a:prstGeom>
        </p:spPr>
      </p:pic>
    </p:spTree>
    <p:extLst>
      <p:ext uri="{BB962C8B-B14F-4D97-AF65-F5344CB8AC3E}">
        <p14:creationId xmlns:p14="http://schemas.microsoft.com/office/powerpoint/2010/main" val="236299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776BA-1690-928F-3102-B6814402856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10664F-92AA-5F68-3EDD-2FA89FED81FE}"/>
              </a:ext>
            </a:extLst>
          </p:cNvPr>
          <p:cNvSpPr>
            <a:spLocks noGrp="1"/>
          </p:cNvSpPr>
          <p:nvPr>
            <p:ph type="body" sz="quarter" idx="13"/>
          </p:nvPr>
        </p:nvSpPr>
        <p:spPr>
          <a:xfrm>
            <a:off x="498894" y="769505"/>
            <a:ext cx="6598097" cy="619304"/>
          </a:xfrm>
        </p:spPr>
        <p:txBody>
          <a:bodyPr>
            <a:normAutofit/>
          </a:bodyPr>
          <a:lstStyle/>
          <a:p>
            <a:r>
              <a:rPr lang="en-IN" dirty="0">
                <a:latin typeface="+mn-lt"/>
              </a:rPr>
              <a:t>Opportunities for ANZ</a:t>
            </a:r>
          </a:p>
        </p:txBody>
      </p:sp>
      <p:graphicFrame>
        <p:nvGraphicFramePr>
          <p:cNvPr id="8" name="TextBox 5">
            <a:extLst>
              <a:ext uri="{FF2B5EF4-FFF2-40B4-BE49-F238E27FC236}">
                <a16:creationId xmlns:a16="http://schemas.microsoft.com/office/drawing/2014/main" id="{1F93C383-5FBD-AAB4-59AD-803A5F03F6C7}"/>
              </a:ext>
            </a:extLst>
          </p:cNvPr>
          <p:cNvGraphicFramePr/>
          <p:nvPr>
            <p:extLst>
              <p:ext uri="{D42A27DB-BD31-4B8C-83A1-F6EECF244321}">
                <p14:modId xmlns:p14="http://schemas.microsoft.com/office/powerpoint/2010/main" val="634751909"/>
              </p:ext>
            </p:extLst>
          </p:nvPr>
        </p:nvGraphicFramePr>
        <p:xfrm>
          <a:off x="332639" y="1649397"/>
          <a:ext cx="10116274" cy="321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1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2984E-65FD-C375-432F-52781AAAFE01}"/>
              </a:ext>
            </a:extLst>
          </p:cNvPr>
          <p:cNvSpPr>
            <a:spLocks noGrp="1"/>
          </p:cNvSpPr>
          <p:nvPr>
            <p:ph type="body" sz="quarter" idx="13"/>
          </p:nvPr>
        </p:nvSpPr>
        <p:spPr>
          <a:xfrm>
            <a:off x="509285" y="790286"/>
            <a:ext cx="9330906" cy="619304"/>
          </a:xfrm>
        </p:spPr>
        <p:txBody>
          <a:bodyPr>
            <a:noAutofit/>
          </a:bodyPr>
          <a:lstStyle/>
          <a:p>
            <a:r>
              <a:rPr lang="en-US" dirty="0">
                <a:latin typeface="+mn-lt"/>
              </a:rPr>
              <a:t> Mitigating Threats: ANZ's Strategic Response</a:t>
            </a:r>
            <a:endParaRPr lang="en-IN" dirty="0">
              <a:latin typeface="+mn-lt"/>
            </a:endParaRPr>
          </a:p>
        </p:txBody>
      </p:sp>
      <p:graphicFrame>
        <p:nvGraphicFramePr>
          <p:cNvPr id="5" name="Text Placeholder 2">
            <a:extLst>
              <a:ext uri="{FF2B5EF4-FFF2-40B4-BE49-F238E27FC236}">
                <a16:creationId xmlns:a16="http://schemas.microsoft.com/office/drawing/2014/main" id="{1C33A02C-874C-AC5D-503B-4D9DC884FF1A}"/>
              </a:ext>
            </a:extLst>
          </p:cNvPr>
          <p:cNvGraphicFramePr/>
          <p:nvPr>
            <p:extLst>
              <p:ext uri="{D42A27DB-BD31-4B8C-83A1-F6EECF244321}">
                <p14:modId xmlns:p14="http://schemas.microsoft.com/office/powerpoint/2010/main" val="613326344"/>
              </p:ext>
            </p:extLst>
          </p:nvPr>
        </p:nvGraphicFramePr>
        <p:xfrm>
          <a:off x="509285" y="1790136"/>
          <a:ext cx="10318042" cy="3581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541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CDC82-9750-C771-C59D-7D49D959356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7D91A484-66FD-784C-A063-314DA31943AF}"/>
              </a:ext>
            </a:extLst>
          </p:cNvPr>
          <p:cNvSpPr>
            <a:spLocks noGrp="1"/>
          </p:cNvSpPr>
          <p:nvPr>
            <p:ph type="body" sz="quarter" idx="20"/>
          </p:nvPr>
        </p:nvSpPr>
        <p:spPr>
          <a:xfrm>
            <a:off x="340170" y="924340"/>
            <a:ext cx="6272515" cy="549856"/>
          </a:xfrm>
        </p:spPr>
        <p:txBody>
          <a:bodyPr lIns="91440" tIns="45720" rIns="91440" bIns="45720" anchor="t">
            <a:normAutofit/>
          </a:bodyPr>
          <a:lstStyle/>
          <a:p>
            <a:r>
              <a:rPr lang="en-US" dirty="0">
                <a:latin typeface="Times New Roman"/>
                <a:cs typeface="Times New Roman"/>
              </a:rPr>
              <a:t>Question 2 </a:t>
            </a:r>
          </a:p>
        </p:txBody>
      </p:sp>
      <p:sp>
        <p:nvSpPr>
          <p:cNvPr id="8" name="TextBox 7">
            <a:extLst>
              <a:ext uri="{FF2B5EF4-FFF2-40B4-BE49-F238E27FC236}">
                <a16:creationId xmlns:a16="http://schemas.microsoft.com/office/drawing/2014/main" id="{19A1A840-CE2F-A717-0E50-E711E6D23C01}"/>
              </a:ext>
            </a:extLst>
          </p:cNvPr>
          <p:cNvSpPr txBox="1"/>
          <p:nvPr/>
        </p:nvSpPr>
        <p:spPr>
          <a:xfrm>
            <a:off x="340170" y="2219631"/>
            <a:ext cx="10096500" cy="1015663"/>
          </a:xfrm>
          <a:prstGeom prst="rect">
            <a:avLst/>
          </a:prstGeom>
          <a:noFill/>
        </p:spPr>
        <p:txBody>
          <a:bodyPr wrap="square" rtlCol="0">
            <a:spAutoFit/>
          </a:bodyPr>
          <a:lstStyle/>
          <a:p>
            <a:endParaRPr lang="en-US" sz="2000" dirty="0"/>
          </a:p>
          <a:p>
            <a:r>
              <a:rPr lang="en-US" sz="2000" dirty="0"/>
              <a:t>What were Elliot’s motivations to implement the agile transformation in 2017? Why did the board of directors appoint him as CEO on January 1</a:t>
            </a:r>
            <a:r>
              <a:rPr lang="en-US" sz="2000" baseline="30000" dirty="0"/>
              <a:t>st</a:t>
            </a:r>
            <a:r>
              <a:rPr lang="en-US" sz="2000" dirty="0"/>
              <a:t>, 2016?</a:t>
            </a:r>
          </a:p>
        </p:txBody>
      </p:sp>
    </p:spTree>
    <p:extLst>
      <p:ext uri="{BB962C8B-B14F-4D97-AF65-F5344CB8AC3E}">
        <p14:creationId xmlns:p14="http://schemas.microsoft.com/office/powerpoint/2010/main" val="393095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ECBE5A15-78C2-DB4F-8FFC-0EEC4B7DE65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D290371C-162F-804D-9F53-76ACB45CF51D}"/>
    </a:ext>
  </a:extLst>
</a:theme>
</file>

<file path=ppt/theme/theme3.xml><?xml version="1.0" encoding="utf-8"?>
<a:theme xmlns:a="http://schemas.openxmlformats.org/drawingml/2006/main" name="Content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9E770800-2268-184C-8A7B-8649C348F87D}"/>
    </a:ext>
  </a:extLst>
</a:theme>
</file>

<file path=ppt/theme/theme4.xml><?xml version="1.0" encoding="utf-8"?>
<a:theme xmlns:a="http://schemas.openxmlformats.org/drawingml/2006/main" name="Divider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4A497716-F4B0-2D41-94B7-10D85AC0DB52}"/>
    </a:ext>
  </a:extLst>
</a:theme>
</file>

<file path=ppt/theme/theme5.xml><?xml version="1.0" encoding="utf-8"?>
<a:theme xmlns:a="http://schemas.openxmlformats.org/drawingml/2006/main" name="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18192E3B-209E-1E40-8804-E28DEF5F6DF4}"/>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FY23 UMA PowerPoint Template-2" id="{7F9BFA31-4AFB-934A-9DFB-E5C66EF8DE37}" vid="{C7276F49-7EC7-CD42-BEAA-600E87DC8FC3}"/>
    </a:ext>
  </a:ext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5" ma:contentTypeDescription="Create a new document." ma:contentTypeScope="" ma:versionID="04113f69bdcf8b30c395eaa2ad758b0d">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84b8c1c81dde8f5ec1dee3ef41e6c0cb"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498232-D9E5-49E9-93CA-CC4858A726F5}">
  <ds:schemaRefs>
    <ds:schemaRef ds:uri="1e6b8643-ca51-43bb-81fd-17521b57e33b"/>
    <ds:schemaRef ds:uri="81cb9225-0713-4119-88b0-dbf79313c3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6F1FB36-542D-45D1-A6EF-25C0B54C5DB3}">
  <ds:schemaRefs>
    <ds:schemaRef ds:uri="1e6b8643-ca51-43bb-81fd-17521b57e33b"/>
    <ds:schemaRef ds:uri="81cb9225-0713-4119-88b0-dbf79313c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E8EB80-F161-4FAA-9C44-FCF2CD9E53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FY23 UMA PowerPoint Template-A</Template>
  <TotalTime>2154</TotalTime>
  <Words>4669</Words>
  <Application>Microsoft Office PowerPoint</Application>
  <PresentationFormat>Widescreen</PresentationFormat>
  <Paragraphs>408</Paragraphs>
  <Slides>31</Slides>
  <Notes>24</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31</vt:i4>
      </vt:variant>
    </vt:vector>
  </HeadingPairs>
  <TitlesOfParts>
    <vt:vector size="53" baseType="lpstr">
      <vt:lpstr>Aptos</vt:lpstr>
      <vt:lpstr>Arial</vt:lpstr>
      <vt:lpstr>Calibri</vt:lpstr>
      <vt:lpstr>Calibri (Body)</vt:lpstr>
      <vt:lpstr>Calibri Light</vt:lpstr>
      <vt:lpstr>Fira Sans Extra Condensed Medium</vt:lpstr>
      <vt:lpstr>Frutiger LT Std 45 Light</vt:lpstr>
      <vt:lpstr>Frutiger LT Std 55 Roman</vt:lpstr>
      <vt:lpstr>Google Sans</vt:lpstr>
      <vt:lpstr>Roboto</vt:lpstr>
      <vt:lpstr>Söhne</vt:lpstr>
      <vt:lpstr>Symbol</vt:lpstr>
      <vt:lpstr>Times New Roman</vt:lpstr>
      <vt:lpstr>Wingdings</vt:lpstr>
      <vt:lpstr>Title Slide</vt:lpstr>
      <vt:lpstr>1_Title Slide</vt:lpstr>
      <vt:lpstr>Content pages</vt:lpstr>
      <vt:lpstr>Divider Slide</vt:lpstr>
      <vt:lpstr>Closing Slide</vt:lpstr>
      <vt:lpstr>Office Theme</vt:lpstr>
      <vt:lpstr>1_Closing Slide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Scrum Methodology</dc:title>
  <dc:creator>Sumanth Bhuma</dc:creator>
  <cp:lastModifiedBy>Yashwanth Nomula</cp:lastModifiedBy>
  <cp:revision>62</cp:revision>
  <dcterms:created xsi:type="dcterms:W3CDTF">2023-10-27T07:11:11Z</dcterms:created>
  <dcterms:modified xsi:type="dcterms:W3CDTF">2024-03-06T19:20:45Z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